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0" r:id="rId4"/>
  </p:sldMasterIdLst>
  <p:notesMasterIdLst>
    <p:notesMasterId r:id="rId21"/>
  </p:notesMasterIdLst>
  <p:sldIdLst>
    <p:sldId id="256" r:id="rId5"/>
    <p:sldId id="298" r:id="rId6"/>
    <p:sldId id="272" r:id="rId7"/>
    <p:sldId id="268" r:id="rId8"/>
    <p:sldId id="279" r:id="rId9"/>
    <p:sldId id="277" r:id="rId10"/>
    <p:sldId id="285" r:id="rId11"/>
    <p:sldId id="297" r:id="rId12"/>
    <p:sldId id="266" r:id="rId13"/>
    <p:sldId id="269" r:id="rId14"/>
    <p:sldId id="296" r:id="rId15"/>
    <p:sldId id="301" r:id="rId16"/>
    <p:sldId id="302" r:id="rId17"/>
    <p:sldId id="265" r:id="rId18"/>
    <p:sldId id="299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F79315-3062-4CE9-B842-C297363A764A}">
          <p14:sldIdLst>
            <p14:sldId id="256"/>
            <p14:sldId id="298"/>
          </p14:sldIdLst>
        </p14:section>
        <p14:section name="FirstNet Basics" id="{A4BF7A59-622F-49EA-B448-63F021113F36}">
          <p14:sldIdLst>
            <p14:sldId id="272"/>
            <p14:sldId id="268"/>
            <p14:sldId id="279"/>
            <p14:sldId id="277"/>
          </p14:sldIdLst>
        </p14:section>
        <p14:section name="About Consultation" id="{D57D0110-E28B-4747-9929-94363AAC322F}">
          <p14:sldIdLst>
            <p14:sldId id="285"/>
            <p14:sldId id="297"/>
            <p14:sldId id="266"/>
            <p14:sldId id="269"/>
            <p14:sldId id="296"/>
            <p14:sldId id="301"/>
            <p14:sldId id="302"/>
            <p14:sldId id="265"/>
          </p14:sldIdLst>
        </p14:section>
        <p14:section name="Contact Info" id="{7A7AE78D-4FF0-46D0-8E23-7C25ACD5BC01}">
          <p14:sldIdLst>
            <p14:sldId id="299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B8E"/>
    <a:srgbClr val="87A598"/>
    <a:srgbClr val="6C857E"/>
    <a:srgbClr val="B2B9BE"/>
    <a:srgbClr val="ED7D31"/>
    <a:srgbClr val="828282"/>
    <a:srgbClr val="5B9BD5"/>
    <a:srgbClr val="063358"/>
    <a:srgbClr val="FDFDF9"/>
    <a:srgbClr val="FA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709" autoAdjust="0"/>
  </p:normalViewPr>
  <p:slideViewPr>
    <p:cSldViewPr snapToGrid="0">
      <p:cViewPr varScale="1">
        <p:scale>
          <a:sx n="74" d="100"/>
          <a:sy n="74" d="100"/>
        </p:scale>
        <p:origin x="9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4A46E-0562-49B4-8E7B-291C5CF4A22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E1803A-C4AB-4869-9932-F5FCA2FB794A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LMR</a:t>
          </a:r>
          <a:endParaRPr lang="en-US" dirty="0">
            <a:latin typeface="Calibri" panose="020F0502020204030204" pitchFamily="34" charset="0"/>
          </a:endParaRPr>
        </a:p>
      </dgm:t>
    </dgm:pt>
    <dgm:pt modelId="{58662AEA-BA52-48FF-9703-C1213EEE1C04}" type="parTrans" cxnId="{42064FAF-24D1-4E4D-8BB5-07430EBA90EF}">
      <dgm:prSet/>
      <dgm:spPr/>
      <dgm:t>
        <a:bodyPr/>
        <a:lstStyle/>
        <a:p>
          <a:endParaRPr lang="en-US"/>
        </a:p>
      </dgm:t>
    </dgm:pt>
    <dgm:pt modelId="{8286C1EB-C1F0-4B4D-971E-F313AC61B604}" type="sibTrans" cxnId="{42064FAF-24D1-4E4D-8BB5-07430EBA90EF}">
      <dgm:prSet/>
      <dgm:spPr/>
      <dgm:t>
        <a:bodyPr/>
        <a:lstStyle/>
        <a:p>
          <a:endParaRPr lang="en-US"/>
        </a:p>
      </dgm:t>
    </dgm:pt>
    <dgm:pt modelId="{C7E66FE9-331D-418E-A54C-9BCF97013A45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Voice network</a:t>
          </a:r>
          <a:endParaRPr lang="en-US" dirty="0">
            <a:latin typeface="Calibri" panose="020F0502020204030204" pitchFamily="34" charset="0"/>
          </a:endParaRPr>
        </a:p>
      </dgm:t>
    </dgm:pt>
    <dgm:pt modelId="{4138C5E8-B4B4-442F-B260-42C05B5FABF8}" type="parTrans" cxnId="{03365BA3-B852-46DC-9A00-0A7687FD28AB}">
      <dgm:prSet/>
      <dgm:spPr/>
      <dgm:t>
        <a:bodyPr/>
        <a:lstStyle/>
        <a:p>
          <a:endParaRPr lang="en-US"/>
        </a:p>
      </dgm:t>
    </dgm:pt>
    <dgm:pt modelId="{7B651754-8FE0-4CB8-AC46-CC9EBC162F0D}" type="sibTrans" cxnId="{03365BA3-B852-46DC-9A00-0A7687FD28AB}">
      <dgm:prSet/>
      <dgm:spPr/>
      <dgm:t>
        <a:bodyPr/>
        <a:lstStyle/>
        <a:p>
          <a:endParaRPr lang="en-US"/>
        </a:p>
      </dgm:t>
    </dgm:pt>
    <dgm:pt modelId="{71F2C900-D439-45E7-8E39-60A6B3E18346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State program</a:t>
          </a:r>
          <a:endParaRPr lang="en-US" dirty="0">
            <a:latin typeface="Calibri" panose="020F0502020204030204" pitchFamily="34" charset="0"/>
          </a:endParaRPr>
        </a:p>
      </dgm:t>
    </dgm:pt>
    <dgm:pt modelId="{83D753E2-92A2-401C-904D-4BEF41264B0E}" type="parTrans" cxnId="{111D5DDE-0193-48A7-9099-883604195CD9}">
      <dgm:prSet/>
      <dgm:spPr/>
      <dgm:t>
        <a:bodyPr/>
        <a:lstStyle/>
        <a:p>
          <a:endParaRPr lang="en-US"/>
        </a:p>
      </dgm:t>
    </dgm:pt>
    <dgm:pt modelId="{3DF34B63-58AC-44E8-9F42-B60F71EAAFFE}" type="sibTrans" cxnId="{111D5DDE-0193-48A7-9099-883604195CD9}">
      <dgm:prSet/>
      <dgm:spPr/>
      <dgm:t>
        <a:bodyPr/>
        <a:lstStyle/>
        <a:p>
          <a:endParaRPr lang="en-US"/>
        </a:p>
      </dgm:t>
    </dgm:pt>
    <dgm:pt modelId="{98AB44A8-FA4A-490F-8C8E-CB8102EA64B0}">
      <dgm:prSet phldrT="[Text]" custT="1"/>
      <dgm:spPr/>
      <dgm:t>
        <a:bodyPr/>
        <a:lstStyle/>
        <a:p>
          <a:pPr algn="l"/>
          <a:r>
            <a:rPr lang="en-US" sz="4800" kern="1200" dirty="0" smtClean="0">
              <a:solidFill>
                <a:schemeClr val="accent2"/>
              </a:solidFill>
              <a:latin typeface="+mj-lt"/>
              <a:ea typeface="+mj-ea"/>
              <a:cs typeface="+mj-cs"/>
            </a:rPr>
            <a:t>   </a:t>
          </a:r>
          <a:endParaRPr lang="en-US" sz="4800" kern="1200" dirty="0">
            <a:solidFill>
              <a:schemeClr val="accent2"/>
            </a:solidFill>
            <a:latin typeface="+mj-lt"/>
            <a:ea typeface="+mj-ea"/>
            <a:cs typeface="+mj-cs"/>
          </a:endParaRPr>
        </a:p>
      </dgm:t>
    </dgm:pt>
    <dgm:pt modelId="{7E264959-582A-4AEF-887E-F5DB6F2BCD22}" type="sibTrans" cxnId="{7E3CDBF0-60EC-45AE-8614-ACCFFCDE12D7}">
      <dgm:prSet/>
      <dgm:spPr/>
      <dgm:t>
        <a:bodyPr/>
        <a:lstStyle/>
        <a:p>
          <a:endParaRPr lang="en-US"/>
        </a:p>
      </dgm:t>
    </dgm:pt>
    <dgm:pt modelId="{2FAA99BB-532D-4467-8233-F2AD4BEBEFCA}" type="parTrans" cxnId="{7E3CDBF0-60EC-45AE-8614-ACCFFCDE12D7}">
      <dgm:prSet/>
      <dgm:spPr/>
      <dgm:t>
        <a:bodyPr/>
        <a:lstStyle/>
        <a:p>
          <a:endParaRPr lang="en-US"/>
        </a:p>
      </dgm:t>
    </dgm:pt>
    <dgm:pt modelId="{7A98B7BE-D9DF-4BFB-BB29-83D8BA34791F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Planning stage</a:t>
          </a:r>
          <a:endParaRPr lang="en-US" dirty="0">
            <a:latin typeface="Calibri" panose="020F0502020204030204" pitchFamily="34" charset="0"/>
          </a:endParaRPr>
        </a:p>
      </dgm:t>
    </dgm:pt>
    <dgm:pt modelId="{8724A21B-0157-483D-B16E-218579878F8E}" type="sibTrans" cxnId="{C6136364-8F7C-43F6-AD66-7F16BECA20FE}">
      <dgm:prSet/>
      <dgm:spPr/>
      <dgm:t>
        <a:bodyPr/>
        <a:lstStyle/>
        <a:p>
          <a:endParaRPr lang="en-US"/>
        </a:p>
      </dgm:t>
    </dgm:pt>
    <dgm:pt modelId="{73C86FF8-6D8A-4B29-90DB-0F50EA98C8C5}" type="parTrans" cxnId="{C6136364-8F7C-43F6-AD66-7F16BECA20FE}">
      <dgm:prSet/>
      <dgm:spPr/>
      <dgm:t>
        <a:bodyPr/>
        <a:lstStyle/>
        <a:p>
          <a:endParaRPr lang="en-US"/>
        </a:p>
      </dgm:t>
    </dgm:pt>
    <dgm:pt modelId="{F60C35FC-FC8C-4B4B-A7A8-81AA34E01877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Federal program</a:t>
          </a:r>
          <a:endParaRPr lang="en-US" dirty="0">
            <a:latin typeface="Calibri" panose="020F0502020204030204" pitchFamily="34" charset="0"/>
          </a:endParaRPr>
        </a:p>
      </dgm:t>
    </dgm:pt>
    <dgm:pt modelId="{262EBBCF-F2E2-4173-A22E-C445E8B59493}" type="sibTrans" cxnId="{DB10045F-12EE-4E89-A4F2-4A27B8A4B283}">
      <dgm:prSet/>
      <dgm:spPr/>
      <dgm:t>
        <a:bodyPr/>
        <a:lstStyle/>
        <a:p>
          <a:endParaRPr lang="en-US"/>
        </a:p>
      </dgm:t>
    </dgm:pt>
    <dgm:pt modelId="{22386360-D4CC-4119-BB1A-BC7DE74B4879}" type="parTrans" cxnId="{DB10045F-12EE-4E89-A4F2-4A27B8A4B283}">
      <dgm:prSet/>
      <dgm:spPr/>
      <dgm:t>
        <a:bodyPr/>
        <a:lstStyle/>
        <a:p>
          <a:endParaRPr lang="en-US"/>
        </a:p>
      </dgm:t>
    </dgm:pt>
    <dgm:pt modelId="{1A9EAC43-CA65-4C29-87F2-61CAC573C6F0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Data network</a:t>
          </a:r>
          <a:endParaRPr lang="en-US" dirty="0">
            <a:latin typeface="Calibri" panose="020F0502020204030204" pitchFamily="34" charset="0"/>
          </a:endParaRPr>
        </a:p>
      </dgm:t>
    </dgm:pt>
    <dgm:pt modelId="{64943A4E-DE54-4052-ABE1-67FACDB598B6}" type="sibTrans" cxnId="{0A175627-0E96-42E4-A28F-66FEE5D81BCE}">
      <dgm:prSet/>
      <dgm:spPr/>
      <dgm:t>
        <a:bodyPr/>
        <a:lstStyle/>
        <a:p>
          <a:endParaRPr lang="en-US"/>
        </a:p>
      </dgm:t>
    </dgm:pt>
    <dgm:pt modelId="{C4465885-1594-410C-B0A4-8CDC41C2224D}" type="parTrans" cxnId="{0A175627-0E96-42E4-A28F-66FEE5D81BCE}">
      <dgm:prSet/>
      <dgm:spPr/>
      <dgm:t>
        <a:bodyPr/>
        <a:lstStyle/>
        <a:p>
          <a:endParaRPr lang="en-US"/>
        </a:p>
      </dgm:t>
    </dgm:pt>
    <dgm:pt modelId="{4E59FF1D-9CFD-4653-BDBE-6D1F6D71E370}">
      <dgm:prSet phldrT="[Text]" custT="1"/>
      <dgm:spPr/>
      <dgm:t>
        <a:bodyPr/>
        <a:lstStyle/>
        <a:p>
          <a:pPr algn="l"/>
          <a:r>
            <a:rPr lang="en-US" sz="3300" kern="1200" dirty="0" smtClean="0"/>
            <a:t>	</a:t>
          </a:r>
          <a:endParaRPr lang="en-US" sz="3300" kern="1200" dirty="0"/>
        </a:p>
      </dgm:t>
    </dgm:pt>
    <dgm:pt modelId="{491AB7F3-DF20-4EED-9B0B-57C730D9A8A7}" type="sibTrans" cxnId="{F2E84167-E8CE-460E-88AE-9FC0BD385CB3}">
      <dgm:prSet/>
      <dgm:spPr/>
      <dgm:t>
        <a:bodyPr/>
        <a:lstStyle/>
        <a:p>
          <a:endParaRPr lang="en-US"/>
        </a:p>
      </dgm:t>
    </dgm:pt>
    <dgm:pt modelId="{18B78827-EC28-4BDB-B43A-09733CE0CA3A}" type="parTrans" cxnId="{F2E84167-E8CE-460E-88AE-9FC0BD385CB3}">
      <dgm:prSet/>
      <dgm:spPr/>
      <dgm:t>
        <a:bodyPr/>
        <a:lstStyle/>
        <a:p>
          <a:endParaRPr lang="en-US"/>
        </a:p>
      </dgm:t>
    </dgm:pt>
    <dgm:pt modelId="{77CE02DF-6D54-49A5-8E7B-4B315DEEF2E9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LTE</a:t>
          </a:r>
          <a:endParaRPr lang="en-US" dirty="0">
            <a:latin typeface="Calibri" panose="020F0502020204030204" pitchFamily="34" charset="0"/>
          </a:endParaRPr>
        </a:p>
      </dgm:t>
    </dgm:pt>
    <dgm:pt modelId="{EC0AD76B-DABC-470B-B64C-18AB3BC02535}" type="parTrans" cxnId="{5D614989-9373-423E-869B-C4D7C2FDEB43}">
      <dgm:prSet/>
      <dgm:spPr/>
      <dgm:t>
        <a:bodyPr/>
        <a:lstStyle/>
        <a:p>
          <a:endParaRPr lang="en-US"/>
        </a:p>
      </dgm:t>
    </dgm:pt>
    <dgm:pt modelId="{4796857C-66F6-4B60-AFD8-D67100AB09B9}" type="sibTrans" cxnId="{5D614989-9373-423E-869B-C4D7C2FDEB43}">
      <dgm:prSet/>
      <dgm:spPr/>
      <dgm:t>
        <a:bodyPr/>
        <a:lstStyle/>
        <a:p>
          <a:endParaRPr lang="en-US"/>
        </a:p>
      </dgm:t>
    </dgm:pt>
    <dgm:pt modelId="{6DCABE95-763B-4B17-B25A-FF07E4490809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Implementation stage</a:t>
          </a:r>
          <a:endParaRPr lang="en-US" dirty="0">
            <a:latin typeface="Calibri" panose="020F0502020204030204" pitchFamily="34" charset="0"/>
          </a:endParaRPr>
        </a:p>
      </dgm:t>
    </dgm:pt>
    <dgm:pt modelId="{F8B2CE4E-A63E-4E33-817F-DF2637DFDDA9}" type="parTrans" cxnId="{007C4DED-88EC-47D8-A845-445954E25372}">
      <dgm:prSet/>
      <dgm:spPr/>
      <dgm:t>
        <a:bodyPr/>
        <a:lstStyle/>
        <a:p>
          <a:endParaRPr lang="en-US"/>
        </a:p>
      </dgm:t>
    </dgm:pt>
    <dgm:pt modelId="{2F44D004-1829-4356-A606-22C25D390501}" type="sibTrans" cxnId="{007C4DED-88EC-47D8-A845-445954E25372}">
      <dgm:prSet/>
      <dgm:spPr/>
      <dgm:t>
        <a:bodyPr/>
        <a:lstStyle/>
        <a:p>
          <a:endParaRPr lang="en-US"/>
        </a:p>
      </dgm:t>
    </dgm:pt>
    <dgm:pt modelId="{2EB861B0-A6B6-4C4D-8DC7-08A8ABC1F337}">
      <dgm:prSet phldrT="[Text]"/>
      <dgm:spPr/>
      <dgm:t>
        <a:bodyPr/>
        <a:lstStyle/>
        <a:p>
          <a:endParaRPr lang="en-US" dirty="0"/>
        </a:p>
      </dgm:t>
    </dgm:pt>
    <dgm:pt modelId="{CD995577-5DBD-4196-BF5B-F489EA093C9A}" type="parTrans" cxnId="{69DB3AAB-11D4-4F80-B455-7CE8264EAA6F}">
      <dgm:prSet/>
      <dgm:spPr/>
      <dgm:t>
        <a:bodyPr/>
        <a:lstStyle/>
        <a:p>
          <a:endParaRPr lang="en-US"/>
        </a:p>
      </dgm:t>
    </dgm:pt>
    <dgm:pt modelId="{F00EF19E-ABAA-478C-BC21-8AB4438FC17F}" type="sibTrans" cxnId="{69DB3AAB-11D4-4F80-B455-7CE8264EAA6F}">
      <dgm:prSet/>
      <dgm:spPr/>
      <dgm:t>
        <a:bodyPr/>
        <a:lstStyle/>
        <a:p>
          <a:endParaRPr lang="en-US"/>
        </a:p>
      </dgm:t>
    </dgm:pt>
    <dgm:pt modelId="{92A84964-DE35-4057-A268-9C253A273573}" type="pres">
      <dgm:prSet presAssocID="{CA24A46E-0562-49B4-8E7B-291C5CF4A2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86D01F-EC06-4EE2-8A91-99D74AB7CC9C}" type="pres">
      <dgm:prSet presAssocID="{4E59FF1D-9CFD-4653-BDBE-6D1F6D71E370}" presName="composite" presStyleCnt="0"/>
      <dgm:spPr/>
    </dgm:pt>
    <dgm:pt modelId="{F0878561-995F-476F-997E-0F773D3119EB}" type="pres">
      <dgm:prSet presAssocID="{4E59FF1D-9CFD-4653-BDBE-6D1F6D71E3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AC810-FD56-4DEE-96BD-53B2F57E744C}" type="pres">
      <dgm:prSet presAssocID="{4E59FF1D-9CFD-4653-BDBE-6D1F6D71E370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60438F-4922-40D4-BF40-0F7AD36ED166}" type="pres">
      <dgm:prSet presAssocID="{491AB7F3-DF20-4EED-9B0B-57C730D9A8A7}" presName="space" presStyleCnt="0"/>
      <dgm:spPr/>
    </dgm:pt>
    <dgm:pt modelId="{E2D93BEF-8448-4AA1-9174-2C3BA24EDC27}" type="pres">
      <dgm:prSet presAssocID="{98AB44A8-FA4A-490F-8C8E-CB8102EA64B0}" presName="composite" presStyleCnt="0"/>
      <dgm:spPr/>
    </dgm:pt>
    <dgm:pt modelId="{EA8590B5-6B37-454F-9265-4CFF56F09CFC}" type="pres">
      <dgm:prSet presAssocID="{98AB44A8-FA4A-490F-8C8E-CB8102EA64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6A8B5-26D0-4BFA-98D3-6BB379DE2D0F}" type="pres">
      <dgm:prSet presAssocID="{98AB44A8-FA4A-490F-8C8E-CB8102EA64B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365BA3-B852-46DC-9A00-0A7687FD28AB}" srcId="{98AB44A8-FA4A-490F-8C8E-CB8102EA64B0}" destId="{C7E66FE9-331D-418E-A54C-9BCF97013A45}" srcOrd="1" destOrd="0" parTransId="{4138C5E8-B4B4-442F-B260-42C05B5FABF8}" sibTransId="{7B651754-8FE0-4CB8-AC46-CC9EBC162F0D}"/>
    <dgm:cxn modelId="{0FA72354-F181-4116-81B5-6DF7FD474B47}" type="presOf" srcId="{4E59FF1D-9CFD-4653-BDBE-6D1F6D71E370}" destId="{F0878561-995F-476F-997E-0F773D3119EB}" srcOrd="0" destOrd="0" presId="urn:microsoft.com/office/officeart/2005/8/layout/hList1"/>
    <dgm:cxn modelId="{69DB3AAB-11D4-4F80-B455-7CE8264EAA6F}" srcId="{98AB44A8-FA4A-490F-8C8E-CB8102EA64B0}" destId="{2EB861B0-A6B6-4C4D-8DC7-08A8ABC1F337}" srcOrd="4" destOrd="0" parTransId="{CD995577-5DBD-4196-BF5B-F489EA093C9A}" sibTransId="{F00EF19E-ABAA-478C-BC21-8AB4438FC17F}"/>
    <dgm:cxn modelId="{77FD64EA-BCE6-4670-96D8-0817EB9CA828}" type="presOf" srcId="{71F2C900-D439-45E7-8E39-60A6B3E18346}" destId="{F926A8B5-26D0-4BFA-98D3-6BB379DE2D0F}" srcOrd="0" destOrd="2" presId="urn:microsoft.com/office/officeart/2005/8/layout/hList1"/>
    <dgm:cxn modelId="{0A175627-0E96-42E4-A28F-66FEE5D81BCE}" srcId="{4E59FF1D-9CFD-4653-BDBE-6D1F6D71E370}" destId="{1A9EAC43-CA65-4C29-87F2-61CAC573C6F0}" srcOrd="1" destOrd="0" parTransId="{C4465885-1594-410C-B0A4-8CDC41C2224D}" sibTransId="{64943A4E-DE54-4052-ABE1-67FACDB598B6}"/>
    <dgm:cxn modelId="{8A65F859-194D-47EB-9D72-6664D528515D}" type="presOf" srcId="{1A9EAC43-CA65-4C29-87F2-61CAC573C6F0}" destId="{CE1AC810-FD56-4DEE-96BD-53B2F57E744C}" srcOrd="0" destOrd="1" presId="urn:microsoft.com/office/officeart/2005/8/layout/hList1"/>
    <dgm:cxn modelId="{40196ED9-47CC-4313-B843-69F2D258139F}" type="presOf" srcId="{CA24A46E-0562-49B4-8E7B-291C5CF4A22D}" destId="{92A84964-DE35-4057-A268-9C253A273573}" srcOrd="0" destOrd="0" presId="urn:microsoft.com/office/officeart/2005/8/layout/hList1"/>
    <dgm:cxn modelId="{111D5DDE-0193-48A7-9099-883604195CD9}" srcId="{98AB44A8-FA4A-490F-8C8E-CB8102EA64B0}" destId="{71F2C900-D439-45E7-8E39-60A6B3E18346}" srcOrd="2" destOrd="0" parTransId="{83D753E2-92A2-401C-904D-4BEF41264B0E}" sibTransId="{3DF34B63-58AC-44E8-9F42-B60F71EAAFFE}"/>
    <dgm:cxn modelId="{C803D1AF-55C7-49E5-B53F-D0BE89C7A681}" type="presOf" srcId="{F60C35FC-FC8C-4B4B-A7A8-81AA34E01877}" destId="{CE1AC810-FD56-4DEE-96BD-53B2F57E744C}" srcOrd="0" destOrd="2" presId="urn:microsoft.com/office/officeart/2005/8/layout/hList1"/>
    <dgm:cxn modelId="{007C4DED-88EC-47D8-A845-445954E25372}" srcId="{98AB44A8-FA4A-490F-8C8E-CB8102EA64B0}" destId="{6DCABE95-763B-4B17-B25A-FF07E4490809}" srcOrd="3" destOrd="0" parTransId="{F8B2CE4E-A63E-4E33-817F-DF2637DFDDA9}" sibTransId="{2F44D004-1829-4356-A606-22C25D390501}"/>
    <dgm:cxn modelId="{A47E1B42-E512-4CB8-BCCC-011CD830C3BD}" type="presOf" srcId="{C7E66FE9-331D-418E-A54C-9BCF97013A45}" destId="{F926A8B5-26D0-4BFA-98D3-6BB379DE2D0F}" srcOrd="0" destOrd="1" presId="urn:microsoft.com/office/officeart/2005/8/layout/hList1"/>
    <dgm:cxn modelId="{5D614989-9373-423E-869B-C4D7C2FDEB43}" srcId="{4E59FF1D-9CFD-4653-BDBE-6D1F6D71E370}" destId="{77CE02DF-6D54-49A5-8E7B-4B315DEEF2E9}" srcOrd="0" destOrd="0" parTransId="{EC0AD76B-DABC-470B-B64C-18AB3BC02535}" sibTransId="{4796857C-66F6-4B60-AFD8-D67100AB09B9}"/>
    <dgm:cxn modelId="{7E3CDBF0-60EC-45AE-8614-ACCFFCDE12D7}" srcId="{CA24A46E-0562-49B4-8E7B-291C5CF4A22D}" destId="{98AB44A8-FA4A-490F-8C8E-CB8102EA64B0}" srcOrd="1" destOrd="0" parTransId="{2FAA99BB-532D-4467-8233-F2AD4BEBEFCA}" sibTransId="{7E264959-582A-4AEF-887E-F5DB6F2BCD22}"/>
    <dgm:cxn modelId="{C6136364-8F7C-43F6-AD66-7F16BECA20FE}" srcId="{4E59FF1D-9CFD-4653-BDBE-6D1F6D71E370}" destId="{7A98B7BE-D9DF-4BFB-BB29-83D8BA34791F}" srcOrd="3" destOrd="0" parTransId="{73C86FF8-6D8A-4B29-90DB-0F50EA98C8C5}" sibTransId="{8724A21B-0157-483D-B16E-218579878F8E}"/>
    <dgm:cxn modelId="{42064FAF-24D1-4E4D-8BB5-07430EBA90EF}" srcId="{98AB44A8-FA4A-490F-8C8E-CB8102EA64B0}" destId="{72E1803A-C4AB-4869-9932-F5FCA2FB794A}" srcOrd="0" destOrd="0" parTransId="{58662AEA-BA52-48FF-9703-C1213EEE1C04}" sibTransId="{8286C1EB-C1F0-4B4D-971E-F313AC61B604}"/>
    <dgm:cxn modelId="{DB10045F-12EE-4E89-A4F2-4A27B8A4B283}" srcId="{4E59FF1D-9CFD-4653-BDBE-6D1F6D71E370}" destId="{F60C35FC-FC8C-4B4B-A7A8-81AA34E01877}" srcOrd="2" destOrd="0" parTransId="{22386360-D4CC-4119-BB1A-BC7DE74B4879}" sibTransId="{262EBBCF-F2E2-4173-A22E-C445E8B59493}"/>
    <dgm:cxn modelId="{35E763F8-991D-479D-82BB-282362C8E039}" type="presOf" srcId="{77CE02DF-6D54-49A5-8E7B-4B315DEEF2E9}" destId="{CE1AC810-FD56-4DEE-96BD-53B2F57E744C}" srcOrd="0" destOrd="0" presId="urn:microsoft.com/office/officeart/2005/8/layout/hList1"/>
    <dgm:cxn modelId="{30D95494-7519-4679-B7E8-0BAD6D39B0CE}" type="presOf" srcId="{6DCABE95-763B-4B17-B25A-FF07E4490809}" destId="{F926A8B5-26D0-4BFA-98D3-6BB379DE2D0F}" srcOrd="0" destOrd="3" presId="urn:microsoft.com/office/officeart/2005/8/layout/hList1"/>
    <dgm:cxn modelId="{1D84BEA1-6A48-4924-8336-92075458679A}" type="presOf" srcId="{7A98B7BE-D9DF-4BFB-BB29-83D8BA34791F}" destId="{CE1AC810-FD56-4DEE-96BD-53B2F57E744C}" srcOrd="0" destOrd="3" presId="urn:microsoft.com/office/officeart/2005/8/layout/hList1"/>
    <dgm:cxn modelId="{B99EC679-325D-4011-B9FA-75C83E7D4C9F}" type="presOf" srcId="{72E1803A-C4AB-4869-9932-F5FCA2FB794A}" destId="{F926A8B5-26D0-4BFA-98D3-6BB379DE2D0F}" srcOrd="0" destOrd="0" presId="urn:microsoft.com/office/officeart/2005/8/layout/hList1"/>
    <dgm:cxn modelId="{3DE00445-1CCB-4EC6-8AEB-60E896829E0C}" type="presOf" srcId="{98AB44A8-FA4A-490F-8C8E-CB8102EA64B0}" destId="{EA8590B5-6B37-454F-9265-4CFF56F09CFC}" srcOrd="0" destOrd="0" presId="urn:microsoft.com/office/officeart/2005/8/layout/hList1"/>
    <dgm:cxn modelId="{F2E84167-E8CE-460E-88AE-9FC0BD385CB3}" srcId="{CA24A46E-0562-49B4-8E7B-291C5CF4A22D}" destId="{4E59FF1D-9CFD-4653-BDBE-6D1F6D71E370}" srcOrd="0" destOrd="0" parTransId="{18B78827-EC28-4BDB-B43A-09733CE0CA3A}" sibTransId="{491AB7F3-DF20-4EED-9B0B-57C730D9A8A7}"/>
    <dgm:cxn modelId="{220865E0-7B77-4FDC-89D8-F2DC69F2EEA1}" type="presOf" srcId="{2EB861B0-A6B6-4C4D-8DC7-08A8ABC1F337}" destId="{F926A8B5-26D0-4BFA-98D3-6BB379DE2D0F}" srcOrd="0" destOrd="4" presId="urn:microsoft.com/office/officeart/2005/8/layout/hList1"/>
    <dgm:cxn modelId="{0AAC60A8-F5BB-490A-BB1E-39AAFFB98567}" type="presParOf" srcId="{92A84964-DE35-4057-A268-9C253A273573}" destId="{B186D01F-EC06-4EE2-8A91-99D74AB7CC9C}" srcOrd="0" destOrd="0" presId="urn:microsoft.com/office/officeart/2005/8/layout/hList1"/>
    <dgm:cxn modelId="{66179469-293D-4436-9308-12D9CF80662F}" type="presParOf" srcId="{B186D01F-EC06-4EE2-8A91-99D74AB7CC9C}" destId="{F0878561-995F-476F-997E-0F773D3119EB}" srcOrd="0" destOrd="0" presId="urn:microsoft.com/office/officeart/2005/8/layout/hList1"/>
    <dgm:cxn modelId="{B6279248-4450-4EBB-9A19-BD00B8477213}" type="presParOf" srcId="{B186D01F-EC06-4EE2-8A91-99D74AB7CC9C}" destId="{CE1AC810-FD56-4DEE-96BD-53B2F57E744C}" srcOrd="1" destOrd="0" presId="urn:microsoft.com/office/officeart/2005/8/layout/hList1"/>
    <dgm:cxn modelId="{AE6113D8-B683-4688-9DCF-6CE731FDB80A}" type="presParOf" srcId="{92A84964-DE35-4057-A268-9C253A273573}" destId="{4660438F-4922-40D4-BF40-0F7AD36ED166}" srcOrd="1" destOrd="0" presId="urn:microsoft.com/office/officeart/2005/8/layout/hList1"/>
    <dgm:cxn modelId="{9DA97DD7-634B-4926-AC30-755A3CFA2C30}" type="presParOf" srcId="{92A84964-DE35-4057-A268-9C253A273573}" destId="{E2D93BEF-8448-4AA1-9174-2C3BA24EDC27}" srcOrd="2" destOrd="0" presId="urn:microsoft.com/office/officeart/2005/8/layout/hList1"/>
    <dgm:cxn modelId="{B3ACF4EA-CD3B-40FF-9E3D-3AB4BAC80A5A}" type="presParOf" srcId="{E2D93BEF-8448-4AA1-9174-2C3BA24EDC27}" destId="{EA8590B5-6B37-454F-9265-4CFF56F09CFC}" srcOrd="0" destOrd="0" presId="urn:microsoft.com/office/officeart/2005/8/layout/hList1"/>
    <dgm:cxn modelId="{74B8B0CB-577D-439B-9278-89567F8E1AFE}" type="presParOf" srcId="{E2D93BEF-8448-4AA1-9174-2C3BA24EDC27}" destId="{F926A8B5-26D0-4BFA-98D3-6BB379DE2D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78561-995F-476F-997E-0F773D3119EB}">
      <dsp:nvSpPr>
        <dsp:cNvPr id="0" name=""/>
        <dsp:cNvSpPr/>
      </dsp:nvSpPr>
      <dsp:spPr>
        <a:xfrm>
          <a:off x="51" y="21981"/>
          <a:ext cx="4913783" cy="1060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	</a:t>
          </a:r>
          <a:endParaRPr lang="en-US" sz="3300" kern="1200" dirty="0"/>
        </a:p>
      </dsp:txBody>
      <dsp:txXfrm>
        <a:off x="51" y="21981"/>
        <a:ext cx="4913783" cy="1060570"/>
      </dsp:txXfrm>
    </dsp:sp>
    <dsp:sp modelId="{CE1AC810-FD56-4DEE-96BD-53B2F57E744C}">
      <dsp:nvSpPr>
        <dsp:cNvPr id="0" name=""/>
        <dsp:cNvSpPr/>
      </dsp:nvSpPr>
      <dsp:spPr>
        <a:xfrm>
          <a:off x="51" y="1082551"/>
          <a:ext cx="4913783" cy="23418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LTE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Data network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Federal program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Planning stage</a:t>
          </a:r>
          <a:endParaRPr lang="en-US" sz="2500" kern="1200" dirty="0">
            <a:latin typeface="Calibri" panose="020F0502020204030204" pitchFamily="34" charset="0"/>
          </a:endParaRPr>
        </a:p>
      </dsp:txBody>
      <dsp:txXfrm>
        <a:off x="51" y="1082551"/>
        <a:ext cx="4913783" cy="2341828"/>
      </dsp:txXfrm>
    </dsp:sp>
    <dsp:sp modelId="{EA8590B5-6B37-454F-9265-4CFF56F09CFC}">
      <dsp:nvSpPr>
        <dsp:cNvPr id="0" name=""/>
        <dsp:cNvSpPr/>
      </dsp:nvSpPr>
      <dsp:spPr>
        <a:xfrm>
          <a:off x="5601764" y="21981"/>
          <a:ext cx="4913783" cy="10605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chemeClr val="accent2"/>
              </a:solidFill>
              <a:latin typeface="+mj-lt"/>
              <a:ea typeface="+mj-ea"/>
              <a:cs typeface="+mj-cs"/>
            </a:rPr>
            <a:t>   </a:t>
          </a:r>
          <a:endParaRPr lang="en-US" sz="4800" kern="1200" dirty="0">
            <a:solidFill>
              <a:schemeClr val="accent2"/>
            </a:solidFill>
            <a:latin typeface="+mj-lt"/>
            <a:ea typeface="+mj-ea"/>
            <a:cs typeface="+mj-cs"/>
          </a:endParaRPr>
        </a:p>
      </dsp:txBody>
      <dsp:txXfrm>
        <a:off x="5601764" y="21981"/>
        <a:ext cx="4913783" cy="1060570"/>
      </dsp:txXfrm>
    </dsp:sp>
    <dsp:sp modelId="{F926A8B5-26D0-4BFA-98D3-6BB379DE2D0F}">
      <dsp:nvSpPr>
        <dsp:cNvPr id="0" name=""/>
        <dsp:cNvSpPr/>
      </dsp:nvSpPr>
      <dsp:spPr>
        <a:xfrm>
          <a:off x="5601764" y="1082551"/>
          <a:ext cx="4913783" cy="23418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LMR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Voice network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State program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>
              <a:latin typeface="Calibri" panose="020F0502020204030204" pitchFamily="34" charset="0"/>
            </a:rPr>
            <a:t>Implementation stage</a:t>
          </a:r>
          <a:endParaRPr lang="en-US" sz="2500" kern="1200" dirty="0">
            <a:latin typeface="Calibri" panose="020F0502020204030204" pitchFamily="34" charset="0"/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/>
        </a:p>
      </dsp:txBody>
      <dsp:txXfrm>
        <a:off x="5601764" y="1082551"/>
        <a:ext cx="4913783" cy="234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82585-6C9F-4A2E-9F58-2A44B95978CE}" type="datetimeFigureOut">
              <a:rPr lang="en-US" smtClean="0"/>
              <a:t>8/22/2014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C7836-878F-4848-A923-E1DA58D58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2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67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9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7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25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2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3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86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11EE0-5BDF-4E03-A5F1-0D9FC4556A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1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3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2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4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C7836-878F-4848-A923-E1DA58D58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2000"/>
            </a:lvl2pPr>
            <a:lvl3pPr marL="914384" indent="0" algn="ctr">
              <a:buNone/>
              <a:defRPr sz="1801"/>
            </a:lvl3pPr>
            <a:lvl4pPr marL="1371576" indent="0" algn="ctr">
              <a:buNone/>
              <a:defRPr sz="1600"/>
            </a:lvl4pPr>
            <a:lvl5pPr marL="1828768" indent="0" algn="ctr">
              <a:buNone/>
              <a:defRPr sz="1600"/>
            </a:lvl5pPr>
            <a:lvl6pPr marL="2285960" indent="0" algn="ctr">
              <a:buNone/>
              <a:defRPr sz="1600"/>
            </a:lvl6pPr>
            <a:lvl7pPr marL="2743152" indent="0" algn="ctr">
              <a:buNone/>
              <a:defRPr sz="1600"/>
            </a:lvl7pPr>
            <a:lvl8pPr marL="3200344" indent="0" algn="ctr">
              <a:buNone/>
              <a:defRPr sz="1600"/>
            </a:lvl8pPr>
            <a:lvl9pPr marL="365753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6EB61-062D-4706-9E65-45FAC83E24DF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20A8-FEB0-4442-9645-225FC2FF8237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5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852D-F272-4411-8C5A-5323DABDACD5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4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8BC7-EC08-4B2C-B9CD-7E00DF3EAD5D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8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8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5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53A4-25D6-413A-B858-C7C6144FB829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79CD-8C5B-4160-BD60-1383B3A41785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1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4" indent="0">
              <a:buNone/>
              <a:defRPr sz="1801" b="1"/>
            </a:lvl3pPr>
            <a:lvl4pPr marL="1371576" indent="0">
              <a:buNone/>
              <a:defRPr sz="1600" b="1"/>
            </a:lvl4pPr>
            <a:lvl5pPr marL="1828768" indent="0">
              <a:buNone/>
              <a:defRPr sz="1600" b="1"/>
            </a:lvl5pPr>
            <a:lvl6pPr marL="2285960" indent="0">
              <a:buNone/>
              <a:defRPr sz="1600" b="1"/>
            </a:lvl6pPr>
            <a:lvl7pPr marL="2743152" indent="0">
              <a:buNone/>
              <a:defRPr sz="1600" b="1"/>
            </a:lvl7pPr>
            <a:lvl8pPr marL="3200344" indent="0">
              <a:buNone/>
              <a:defRPr sz="1600" b="1"/>
            </a:lvl8pPr>
            <a:lvl9pPr marL="365753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3F2A5-EBC1-460F-8A9D-FA7F376AC359}" type="datetime1">
              <a:rPr lang="en-US" smtClean="0"/>
              <a:t>8/22/2014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3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5BBF-AD13-4773-AB0D-AD8C61E14030}" type="datetime1">
              <a:rPr lang="en-US" smtClean="0"/>
              <a:t>8/22/2014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9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79949-001E-40BF-A2DB-3A63D5A9DC49}" type="datetime1">
              <a:rPr lang="en-US" smtClean="0"/>
              <a:t>8/22/2014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1"/>
            </a:lvl2pPr>
            <a:lvl3pPr marL="914384" indent="0">
              <a:buNone/>
              <a:defRPr sz="1200"/>
            </a:lvl3pPr>
            <a:lvl4pPr marL="1371576" indent="0">
              <a:buNone/>
              <a:defRPr sz="1001"/>
            </a:lvl4pPr>
            <a:lvl5pPr marL="1828768" indent="0">
              <a:buNone/>
              <a:defRPr sz="1001"/>
            </a:lvl5pPr>
            <a:lvl6pPr marL="2285960" indent="0">
              <a:buNone/>
              <a:defRPr sz="1001"/>
            </a:lvl6pPr>
            <a:lvl7pPr marL="2743152" indent="0">
              <a:buNone/>
              <a:defRPr sz="1001"/>
            </a:lvl7pPr>
            <a:lvl8pPr marL="3200344" indent="0">
              <a:buNone/>
              <a:defRPr sz="1001"/>
            </a:lvl8pPr>
            <a:lvl9pPr marL="365753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1BAC-B320-4EFD-8DF5-D5F26FEE6003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7" y="987426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4" indent="0">
              <a:buNone/>
              <a:defRPr sz="2400"/>
            </a:lvl3pPr>
            <a:lvl4pPr marL="1371576" indent="0">
              <a:buNone/>
              <a:defRPr sz="2000"/>
            </a:lvl4pPr>
            <a:lvl5pPr marL="1828768" indent="0">
              <a:buNone/>
              <a:defRPr sz="2000"/>
            </a:lvl5pPr>
            <a:lvl6pPr marL="2285960" indent="0">
              <a:buNone/>
              <a:defRPr sz="2000"/>
            </a:lvl6pPr>
            <a:lvl7pPr marL="2743152" indent="0">
              <a:buNone/>
              <a:defRPr sz="2000"/>
            </a:lvl7pPr>
            <a:lvl8pPr marL="3200344" indent="0">
              <a:buNone/>
              <a:defRPr sz="2000"/>
            </a:lvl8pPr>
            <a:lvl9pPr marL="3657536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1"/>
            </a:lvl2pPr>
            <a:lvl3pPr marL="914384" indent="0">
              <a:buNone/>
              <a:defRPr sz="1200"/>
            </a:lvl3pPr>
            <a:lvl4pPr marL="1371576" indent="0">
              <a:buNone/>
              <a:defRPr sz="1001"/>
            </a:lvl4pPr>
            <a:lvl5pPr marL="1828768" indent="0">
              <a:buNone/>
              <a:defRPr sz="1001"/>
            </a:lvl5pPr>
            <a:lvl6pPr marL="2285960" indent="0">
              <a:buNone/>
              <a:defRPr sz="1001"/>
            </a:lvl6pPr>
            <a:lvl7pPr marL="2743152" indent="0">
              <a:buNone/>
              <a:defRPr sz="1001"/>
            </a:lvl7pPr>
            <a:lvl8pPr marL="3200344" indent="0">
              <a:buNone/>
              <a:defRPr sz="1001"/>
            </a:lvl8pPr>
            <a:lvl9pPr marL="3657536" indent="0">
              <a:buNone/>
              <a:defRPr sz="100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03C9-36A1-4258-B086-72C5F1289BE3}" type="datetime1">
              <a:rPr lang="en-US" smtClean="0"/>
              <a:t>8/22/2014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787F-99D1-43C3-BDB8-8528D0B3F40A}" type="datetime1">
              <a:rPr lang="en-US" smtClean="0"/>
              <a:t>8/22/2014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this package is PUBLIC SAFETY SENSITIVE and is NOT FOR PUBLIC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4EFA3-BE53-47C3-BA90-9CDEB1A19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1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ftr="0" dt="0"/>
  <p:txStyles>
    <p:titleStyle>
      <a:lvl1pPr algn="l" defTabSz="91438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7" indent="-228597" algn="l" defTabSz="91438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9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7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749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1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3" indent="-228597" algn="l" defTabSz="9143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6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8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0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2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4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6" algn="l" defTabSz="91438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s://twitter.com/MDIntero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dinterop-public.sharepoint.com/" TargetMode="External"/><Relationship Id="rId5" Type="http://schemas.openxmlformats.org/officeDocument/2006/relationships/hyperlink" Target="mailto:info@mdinterop.onmicrosoft.com" TargetMode="Externa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firstnet.gov/" TargetMode="External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mdinterop-public.sharepoint.com/proces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hs.gov/about-office-emergency-communications" TargetMode="External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0337" y="13447"/>
            <a:ext cx="8001663" cy="1057429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382614" y="1119814"/>
            <a:ext cx="8001663" cy="41771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package contains information that will be helpful in preparing for the FirstNet consultation meeting to occur </a:t>
            </a:r>
            <a:endParaRPr lang="en-US" dirty="0" smtClean="0"/>
          </a:p>
          <a:p>
            <a:r>
              <a:rPr lang="en-US" dirty="0" smtClean="0"/>
              <a:t>July </a:t>
            </a:r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smtClean="0"/>
              <a:t>2014</a:t>
            </a:r>
          </a:p>
          <a:p>
            <a:pPr algn="l"/>
            <a:r>
              <a:rPr lang="en-US" dirty="0" smtClean="0"/>
              <a:t>The First 3 Sections are geared to all participants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The Next Two Sections are more Technical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The Last Section is Policy and Finance </a:t>
            </a:r>
            <a:endParaRPr lang="en-US" dirty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149598"/>
            <a:ext cx="3972129" cy="778213"/>
          </a:xfrm>
          <a:prstGeom prst="rect">
            <a:avLst/>
          </a:prstGeom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FirstNet </a:t>
            </a:r>
            <a:r>
              <a:rPr lang="en-US" sz="3600" dirty="0"/>
              <a:t>Basics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3" y="1039501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-4" y="1929404"/>
            <a:ext cx="3972129" cy="77821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Need for FirstNet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>
            <a:off x="-5" y="2819307"/>
            <a:ext cx="3972129" cy="7782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LTE Basics</a:t>
            </a:r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-6" y="3709210"/>
            <a:ext cx="3972129" cy="7782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Coverage Work</a:t>
            </a:r>
            <a:endParaRPr lang="en-US" sz="3600" dirty="0"/>
          </a:p>
        </p:txBody>
      </p:sp>
      <p:sp>
        <p:nvSpPr>
          <p:cNvPr id="21" name="Rectangle 20"/>
          <p:cNvSpPr/>
          <p:nvPr/>
        </p:nvSpPr>
        <p:spPr>
          <a:xfrm>
            <a:off x="0" y="4599113"/>
            <a:ext cx="3972129" cy="77821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PPP Possibilities</a:t>
            </a:r>
            <a:endParaRPr lang="en-US" sz="3600" dirty="0"/>
          </a:p>
        </p:txBody>
      </p:sp>
      <p:sp>
        <p:nvSpPr>
          <p:cNvPr id="22" name="Right Brace 21"/>
          <p:cNvSpPr/>
          <p:nvPr/>
        </p:nvSpPr>
        <p:spPr>
          <a:xfrm>
            <a:off x="3971502" y="167526"/>
            <a:ext cx="271313" cy="2558019"/>
          </a:xfrm>
          <a:prstGeom prst="rightBrace">
            <a:avLst>
              <a:gd name="adj1" fmla="val 63403"/>
              <a:gd name="adj2" fmla="val 8738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3971502" y="2819308"/>
            <a:ext cx="274824" cy="1668116"/>
          </a:xfrm>
          <a:prstGeom prst="rightBrace">
            <a:avLst>
              <a:gd name="adj1" fmla="val 51826"/>
              <a:gd name="adj2" fmla="val 5322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3998375" y="4599113"/>
            <a:ext cx="247951" cy="778213"/>
          </a:xfrm>
          <a:prstGeom prst="rightBrace">
            <a:avLst>
              <a:gd name="adj1" fmla="val 39668"/>
              <a:gd name="adj2" fmla="val 392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9835" y="3501896"/>
            <a:ext cx="2478052" cy="2455233"/>
          </a:xfrm>
          <a:prstGeom prst="rect">
            <a:avLst/>
          </a:prstGeom>
          <a:scene3d>
            <a:camera prst="orthographicFront"/>
            <a:lightRig rig="chilly" dir="t"/>
          </a:scene3d>
          <a:sp3d extrusionH="76200" prstMaterial="dkEdge">
            <a:extrusionClr>
              <a:schemeClr val="bg1"/>
            </a:extrusionClr>
          </a:sp3d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4190334" y="6724"/>
            <a:ext cx="8001666" cy="107535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0000"/>
                </a:schemeClr>
              </a:gs>
              <a:gs pos="29000">
                <a:schemeClr val="bg1">
                  <a:alpha val="90000"/>
                </a:schemeClr>
              </a:gs>
              <a:gs pos="69000">
                <a:schemeClr val="bg1">
                  <a:alpha val="93000"/>
                </a:schemeClr>
              </a:gs>
              <a:gs pos="97000">
                <a:schemeClr val="bg1">
                  <a:alpha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 fontScale="90000"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 defTabSz="914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FirstNet Consultation Prep Pack</a:t>
            </a:r>
            <a:endParaRPr lang="en-US" b="1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81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54" y="943585"/>
            <a:ext cx="11873346" cy="5429506"/>
          </a:xfrm>
        </p:spPr>
        <p:txBody>
          <a:bodyPr>
            <a:normAutofit/>
          </a:bodyPr>
          <a:lstStyle/>
          <a:p>
            <a:pPr marL="457192" lvl="1" indent="0">
              <a:buNone/>
            </a:pPr>
            <a:r>
              <a:rPr lang="en-US" sz="4000" b="1" dirty="0" smtClean="0"/>
              <a:t>Goals</a:t>
            </a:r>
            <a:endParaRPr lang="en-US" sz="4000" b="1" dirty="0"/>
          </a:p>
          <a:p>
            <a:pPr lvl="1"/>
            <a:r>
              <a:rPr lang="en-US" sz="4000" dirty="0"/>
              <a:t>Receive project update </a:t>
            </a:r>
            <a:endParaRPr lang="en-US" sz="4000" dirty="0" smtClean="0"/>
          </a:p>
          <a:p>
            <a:pPr lvl="1"/>
            <a:r>
              <a:rPr lang="en-US" sz="4000" dirty="0" smtClean="0"/>
              <a:t>Start </a:t>
            </a:r>
            <a:r>
              <a:rPr lang="en-US" sz="4000" dirty="0"/>
              <a:t>laying out requirements for Maryland’s RAN</a:t>
            </a:r>
          </a:p>
          <a:p>
            <a:pPr lvl="1"/>
            <a:r>
              <a:rPr lang="en-US" sz="4000" dirty="0" smtClean="0"/>
              <a:t>Understand </a:t>
            </a:r>
            <a:r>
              <a:rPr lang="en-US" sz="4000" dirty="0"/>
              <a:t>data to be collected to support RAN design </a:t>
            </a:r>
            <a:endParaRPr lang="en-US" sz="4000" dirty="0" smtClean="0"/>
          </a:p>
          <a:p>
            <a:pPr lvl="1"/>
            <a:r>
              <a:rPr lang="en-US" sz="4000" dirty="0" smtClean="0"/>
              <a:t>Understand project </a:t>
            </a:r>
            <a:r>
              <a:rPr lang="en-US" sz="4000" dirty="0"/>
              <a:t>timelines, and milestones</a:t>
            </a:r>
          </a:p>
          <a:p>
            <a:pPr lvl="1"/>
            <a:r>
              <a:rPr lang="en-US" sz="4000" dirty="0"/>
              <a:t>Help FirstNet refine </a:t>
            </a:r>
            <a:r>
              <a:rPr lang="en-US" sz="4000" dirty="0" smtClean="0"/>
              <a:t>consultation for </a:t>
            </a:r>
            <a:r>
              <a:rPr lang="en-US" sz="4000" dirty="0"/>
              <a:t>other </a:t>
            </a:r>
            <a:r>
              <a:rPr lang="en-US" sz="4000" dirty="0" smtClean="0"/>
              <a:t>states </a:t>
            </a:r>
            <a:r>
              <a:rPr lang="en-US" sz="4000" dirty="0"/>
              <a:t>and </a:t>
            </a:r>
            <a:r>
              <a:rPr lang="en-US" sz="4000" dirty="0" smtClean="0"/>
              <a:t>territories</a:t>
            </a:r>
            <a:endParaRPr lang="en-US" sz="4000" dirty="0"/>
          </a:p>
          <a:p>
            <a:pPr lvl="1"/>
            <a:endParaRPr lang="en-US" sz="3600" dirty="0"/>
          </a:p>
          <a:p>
            <a:pPr marL="457192" lvl="1" indent="0">
              <a:buNone/>
            </a:pP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40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97875" y="1206454"/>
            <a:ext cx="6158343" cy="47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700" b="1" dirty="0" smtClean="0"/>
              <a:t>What to Bring to the July 29 meeting: </a:t>
            </a:r>
          </a:p>
          <a:p>
            <a:pPr lvl="1"/>
            <a:r>
              <a:rPr lang="en-US" sz="4200" dirty="0" smtClean="0"/>
              <a:t>An open mind. </a:t>
            </a:r>
          </a:p>
          <a:p>
            <a:pPr lvl="1"/>
            <a:r>
              <a:rPr lang="en-US" sz="4200" dirty="0" smtClean="0"/>
              <a:t>You do </a:t>
            </a:r>
            <a:r>
              <a:rPr lang="en-US" sz="4200" b="1" u="sng" dirty="0" smtClean="0"/>
              <a:t>NOT</a:t>
            </a:r>
            <a:r>
              <a:rPr lang="en-US" sz="4200" dirty="0" smtClean="0"/>
              <a:t> need to bring anything else.</a:t>
            </a:r>
          </a:p>
          <a:p>
            <a:pPr marL="914384" lvl="2" indent="0">
              <a:buNone/>
            </a:pPr>
            <a:r>
              <a:rPr lang="en-US" sz="3800" dirty="0"/>
              <a:t>	</a:t>
            </a:r>
            <a:r>
              <a:rPr lang="en-US" sz="3800" dirty="0" smtClean="0"/>
              <a:t>	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928" y="1094509"/>
            <a:ext cx="5805055" cy="4254086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4500000">
              <a:rot lat="0" lon="1200001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9346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4842" y="1058673"/>
            <a:ext cx="10515600" cy="43891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6000" b="1" dirty="0" smtClean="0"/>
              <a:t>Come Ready to Discuss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1</a:t>
            </a:r>
            <a:r>
              <a:rPr lang="en-US" sz="6400" dirty="0"/>
              <a:t>. What mission critical data services do you currently use and for what purpose?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Example</a:t>
            </a:r>
            <a:r>
              <a:rPr lang="en-US" sz="6400" dirty="0"/>
              <a:t>: Use of personal commercial devices to view OSPREY, </a:t>
            </a:r>
            <a:r>
              <a:rPr lang="en-US" sz="6400" dirty="0" err="1"/>
              <a:t>WebEOC</a:t>
            </a:r>
            <a:r>
              <a:rPr lang="en-US" sz="6400" dirty="0"/>
              <a:t>, or </a:t>
            </a:r>
            <a:r>
              <a:rPr lang="en-US" sz="6400" dirty="0" smtClean="0"/>
              <a:t>CAD-RMS.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2</a:t>
            </a:r>
            <a:r>
              <a:rPr lang="en-US" sz="6400" dirty="0"/>
              <a:t>. What are the key faults or limitations with regards to your current data usage?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Examples</a:t>
            </a:r>
            <a:r>
              <a:rPr lang="en-US" sz="6400" dirty="0"/>
              <a:t>: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	</a:t>
            </a:r>
            <a:r>
              <a:rPr lang="en-US" sz="6400" dirty="0" err="1" smtClean="0"/>
              <a:t>i</a:t>
            </a:r>
            <a:r>
              <a:rPr lang="en-US" sz="6400" dirty="0"/>
              <a:t>. commercial network failure during high-volume events or severe weather </a:t>
            </a:r>
            <a:r>
              <a:rPr lang="en-US" sz="6400" dirty="0" smtClean="0"/>
              <a:t>events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	ii</a:t>
            </a:r>
            <a:r>
              <a:rPr lang="en-US" sz="6400" dirty="0"/>
              <a:t>. devices are not hardened for first responder use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		iii</a:t>
            </a:r>
            <a:r>
              <a:rPr lang="en-US" sz="6400" dirty="0"/>
              <a:t>. no interoperability.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3. What mission critical capabilities would you want from </a:t>
            </a:r>
            <a:r>
              <a:rPr lang="en-US" sz="6400" dirty="0" err="1"/>
              <a:t>FirstNet</a:t>
            </a:r>
            <a:r>
              <a:rPr lang="en-US" sz="6400" dirty="0"/>
              <a:t>?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 Examples: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	</a:t>
            </a:r>
            <a:r>
              <a:rPr lang="en-US" sz="6400" dirty="0" err="1" smtClean="0"/>
              <a:t>i</a:t>
            </a:r>
            <a:r>
              <a:rPr lang="en-US" sz="6400" dirty="0" smtClean="0"/>
              <a:t>. live video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	ii</a:t>
            </a:r>
            <a:r>
              <a:rPr lang="en-US" sz="6400" dirty="0"/>
              <a:t>. GIS mapping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		iii</a:t>
            </a:r>
            <a:r>
              <a:rPr lang="en-US" sz="6400" dirty="0"/>
              <a:t>. instant access to suspect profiles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4. What are your key questions/concerns regarding the implementation of </a:t>
            </a:r>
            <a:r>
              <a:rPr lang="en-US" sz="6400" dirty="0" err="1"/>
              <a:t>FirstNet</a:t>
            </a:r>
            <a:r>
              <a:rPr lang="en-US" sz="6400" dirty="0"/>
              <a:t> in Maryland?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Examples:	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/>
              <a:t>	</a:t>
            </a:r>
            <a:r>
              <a:rPr lang="en-US" sz="6400" dirty="0" smtClean="0"/>
              <a:t>	</a:t>
            </a:r>
            <a:r>
              <a:rPr lang="en-US" sz="6400" dirty="0" err="1" smtClean="0"/>
              <a:t>i</a:t>
            </a:r>
            <a:r>
              <a:rPr lang="en-US" sz="6400" dirty="0"/>
              <a:t>. cost of building and maintaining the network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		ii</a:t>
            </a:r>
            <a:r>
              <a:rPr lang="en-US" sz="6400" dirty="0"/>
              <a:t>. cost of access to the network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6400" dirty="0" smtClean="0"/>
              <a:t>		iii</a:t>
            </a:r>
            <a:r>
              <a:rPr lang="en-US" sz="6400" dirty="0"/>
              <a:t>. security </a:t>
            </a:r>
            <a:r>
              <a:rPr lang="en-US" sz="6400" dirty="0" smtClean="0"/>
              <a:t>concerns	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32730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15636" y="1058673"/>
            <a:ext cx="10794079" cy="438912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10000" b="1" dirty="0" smtClean="0"/>
              <a:t>Handling the Press and Public Outreach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en-US" sz="8000" u="sng" dirty="0" smtClean="0"/>
              <a:t>This is not a public forum.  Public Safety Sensitive information will be discussed candidly. </a:t>
            </a:r>
            <a:r>
              <a:rPr lang="en-US" sz="8000" dirty="0" smtClean="0"/>
              <a:t> 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lang="en-US" sz="8000" dirty="0" smtClean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6600" dirty="0" smtClean="0"/>
              <a:t>Direct all press inquiries to Ray Lehr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6600" dirty="0" err="1" smtClean="0"/>
              <a:t>FirstNet</a:t>
            </a:r>
            <a:r>
              <a:rPr lang="en-US" sz="6600" dirty="0" smtClean="0"/>
              <a:t>, The Office of the Governor and the </a:t>
            </a:r>
            <a:r>
              <a:rPr lang="en-US" sz="6600" dirty="0" err="1" smtClean="0"/>
              <a:t>MDInterop</a:t>
            </a:r>
            <a:r>
              <a:rPr lang="en-US" sz="6600" dirty="0" smtClean="0"/>
              <a:t> team all have coordinated </a:t>
            </a:r>
            <a:r>
              <a:rPr lang="en-US" sz="6600" dirty="0"/>
              <a:t>p</a:t>
            </a:r>
            <a:r>
              <a:rPr lang="en-US" sz="6600" dirty="0" smtClean="0"/>
              <a:t>ress efforts.  Please use those channels if a need arises.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sz="6600" dirty="0" smtClean="0"/>
              <a:t>Please do not tweet or make other social media postings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8209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8704" y="1485546"/>
            <a:ext cx="10515600" cy="4351338"/>
          </a:xfrm>
        </p:spPr>
        <p:txBody>
          <a:bodyPr>
            <a:normAutofit lnSpcReduction="10000"/>
          </a:bodyPr>
          <a:lstStyle/>
          <a:p>
            <a:pPr marL="457192" lvl="1" indent="0">
              <a:buNone/>
            </a:pPr>
            <a:r>
              <a:rPr lang="en-US" sz="3600" b="1" dirty="0"/>
              <a:t>First Step </a:t>
            </a:r>
            <a:r>
              <a:rPr lang="en-US" sz="3600" b="1" dirty="0" smtClean="0"/>
              <a:t>for </a:t>
            </a:r>
            <a:r>
              <a:rPr lang="en-US" sz="3600" b="1" dirty="0"/>
              <a:t>FirstNet? </a:t>
            </a:r>
          </a:p>
          <a:p>
            <a:pPr marL="457192" lvl="1" indent="0">
              <a:buNone/>
            </a:pPr>
            <a:endParaRPr lang="en-US" sz="3600" b="1" dirty="0"/>
          </a:p>
          <a:p>
            <a:pPr marL="457192" lvl="1" indent="0">
              <a:buNone/>
            </a:pPr>
            <a:r>
              <a:rPr lang="en-US" sz="4000" b="1" dirty="0"/>
              <a:t>Initial Consultation Meeting </a:t>
            </a:r>
          </a:p>
          <a:p>
            <a:pPr marL="457192" lvl="1" indent="0">
              <a:buNone/>
            </a:pPr>
            <a:r>
              <a:rPr lang="en-US" sz="4000" b="1" dirty="0"/>
              <a:t>	Date:</a:t>
            </a:r>
            <a:r>
              <a:rPr lang="en-US" sz="4000" dirty="0"/>
              <a:t> </a:t>
            </a:r>
            <a:r>
              <a:rPr lang="en-US" sz="4000" b="1" dirty="0"/>
              <a:t> </a:t>
            </a:r>
            <a:r>
              <a:rPr lang="en-US" sz="4000" dirty="0"/>
              <a:t>July 29</a:t>
            </a:r>
            <a:r>
              <a:rPr lang="en-US" sz="4000" baseline="30000" dirty="0"/>
              <a:t>th</a:t>
            </a:r>
            <a:r>
              <a:rPr lang="en-US" sz="4000" dirty="0"/>
              <a:t>, </a:t>
            </a:r>
            <a:r>
              <a:rPr lang="en-US" sz="4000" dirty="0" smtClean="0"/>
              <a:t>2014</a:t>
            </a:r>
          </a:p>
          <a:p>
            <a:pPr marL="457192" lvl="1" indent="0">
              <a:buNone/>
            </a:pPr>
            <a:r>
              <a:rPr lang="en-US" sz="4000" dirty="0"/>
              <a:t>	</a:t>
            </a:r>
            <a:r>
              <a:rPr lang="en-US" sz="4000" b="1" dirty="0" smtClean="0"/>
              <a:t>When:</a:t>
            </a:r>
            <a:r>
              <a:rPr lang="en-US" sz="4000" dirty="0" smtClean="0"/>
              <a:t> 08:30</a:t>
            </a:r>
            <a:endParaRPr lang="en-US" sz="4000" dirty="0"/>
          </a:p>
          <a:p>
            <a:pPr marL="457192" lvl="1" indent="0">
              <a:buNone/>
            </a:pPr>
            <a:r>
              <a:rPr lang="en-US" sz="4000" b="1" dirty="0"/>
              <a:t>	Place:</a:t>
            </a:r>
            <a:r>
              <a:rPr lang="en-US" sz="4000" dirty="0"/>
              <a:t> Miller Senate Office Building West</a:t>
            </a:r>
          </a:p>
          <a:p>
            <a:pPr marL="457192" lvl="1" indent="0">
              <a:buNone/>
            </a:pPr>
            <a:r>
              <a:rPr lang="en-US" sz="4000" dirty="0"/>
              <a:t>		  </a:t>
            </a:r>
            <a:r>
              <a:rPr lang="en-US" sz="4000" dirty="0" smtClean="0"/>
              <a:t>  11 </a:t>
            </a:r>
            <a:r>
              <a:rPr lang="en-US" sz="4000" dirty="0"/>
              <a:t>Bladen Street</a:t>
            </a:r>
          </a:p>
          <a:p>
            <a:pPr marL="457192" lvl="1" indent="0">
              <a:buNone/>
            </a:pPr>
            <a:r>
              <a:rPr lang="en-US" sz="4000" dirty="0"/>
              <a:t>		 </a:t>
            </a:r>
            <a:r>
              <a:rPr lang="en-US" sz="4000" dirty="0" smtClean="0"/>
              <a:t>   </a:t>
            </a:r>
            <a:r>
              <a:rPr lang="en-US" sz="4000" dirty="0"/>
              <a:t>Annapolis, MD 21401	</a:t>
            </a:r>
            <a:r>
              <a:rPr lang="en-US" sz="3600" dirty="0"/>
              <a:t> </a:t>
            </a:r>
            <a:endParaRPr lang="en-US" sz="3600" dirty="0">
              <a:solidFill>
                <a:srgbClr val="C00000"/>
              </a:solidFill>
            </a:endParaRPr>
          </a:p>
          <a:p>
            <a:pPr marL="457192" lvl="1" indent="0">
              <a:buNone/>
            </a:pPr>
            <a:endParaRPr lang="en-US" sz="3600" dirty="0" smtClean="0"/>
          </a:p>
          <a:p>
            <a:pPr marL="457192" lvl="1" indent="0">
              <a:buNone/>
            </a:pPr>
            <a:endParaRPr lang="en-US" sz="3600" b="1" dirty="0">
              <a:solidFill>
                <a:srgbClr val="C00000"/>
              </a:solidFill>
            </a:endParaRPr>
          </a:p>
          <a:p>
            <a:pPr marL="1371576" lvl="3" indent="0">
              <a:buNone/>
            </a:pPr>
            <a:endParaRPr lang="en-US" sz="3001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84" y="273216"/>
            <a:ext cx="4206240" cy="32177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dinterop.sharepoint.com/SiteAssets/SitePages/Home/SPOC%20and%20Tri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1880" y="2501358"/>
            <a:ext cx="4328160" cy="324612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2100000">
              <a:rot lat="296433" lon="1810706" rev="21515653"/>
            </a:camera>
            <a:lightRig rig="harsh" dir="t">
              <a:rot lat="0" lon="0" rev="3000000"/>
            </a:lightRig>
          </a:scene3d>
          <a:sp3d extrusionH="254000" contourW="19050">
            <a:bevelT w="82550" h="44450"/>
            <a:bevelB w="82550" h="44450"/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03" y="6723"/>
            <a:ext cx="12159750" cy="16069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96" y="2001414"/>
            <a:ext cx="779929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Prepared by Maryland Interoperability Team.</a:t>
            </a: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info@mdinterop.onmicrosoft.com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https://mdinterop-public.sharepoint.com/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Twitter: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@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MDInterOp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796" y="6724"/>
            <a:ext cx="12159756" cy="1634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29000">
                <a:schemeClr val="bg1"/>
              </a:gs>
              <a:gs pos="69000">
                <a:schemeClr val="bg1">
                  <a:alpha val="93000"/>
                </a:schemeClr>
              </a:gs>
              <a:gs pos="6003">
                <a:srgbClr val="FFFFFF">
                  <a:alpha val="64000"/>
                </a:srgbClr>
              </a:gs>
              <a:gs pos="97000">
                <a:schemeClr val="bg1">
                  <a:alpha val="5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91440" tIns="45720" rIns="91440" bIns="45720" rtlCol="0" anchor="ctr">
            <a:normAutofit fontScale="97500"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 defTabSz="914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FirstNet Consultation Prep Pack</a:t>
            </a:r>
            <a:endParaRPr lang="en-US" b="1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/>
                </a:solidFill>
              </a:rPr>
              <a:t>Disclaimer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This slide deck was prepared by the Maryland Department of Information Technology using funds under award 24-10-S13024 from the National Telecommunications and Information Administration </a:t>
            </a:r>
            <a:r>
              <a:rPr lang="en-US" b="1" i="1"/>
              <a:t>(</a:t>
            </a:r>
            <a:r>
              <a:rPr lang="en-US" b="1" i="1" smtClean="0"/>
              <a:t>NTIA</a:t>
            </a:r>
            <a:r>
              <a:rPr lang="en-US" b="1" i="1" dirty="0"/>
              <a:t>), U.S. Department of Commerce (DOC). The statements, findings, conclusions, and recommendations are those of the author(s) and do not necessarily reflect the views of the</a:t>
            </a:r>
            <a:r>
              <a:rPr lang="en-US" dirty="0"/>
              <a:t> </a:t>
            </a:r>
            <a:r>
              <a:rPr lang="en-US" b="1" i="1" dirty="0"/>
              <a:t>NTIA, DOC, or FirstNet.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0372" y="403122"/>
            <a:ext cx="10827971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Maryland is the </a:t>
            </a:r>
            <a:r>
              <a:rPr lang="en-US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r>
              <a:rPr lang="en-US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 to</a:t>
            </a:r>
            <a:b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have our </a:t>
            </a:r>
            <a:r>
              <a:rPr lang="en-US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Initial Consultation</a:t>
            </a:r>
            <a:endParaRPr lang="en-US" b="1" dirty="0">
              <a:solidFill>
                <a:srgbClr val="0633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819" y="2295888"/>
            <a:ext cx="10448108" cy="435133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3200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earning experience</a:t>
            </a:r>
            <a:r>
              <a:rPr lang="en-US" sz="3200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3200" b="1" dirty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3200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hance to </a:t>
            </a:r>
            <a:r>
              <a:rPr lang="en-US" sz="3200" b="1" dirty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 the Future</a:t>
            </a:r>
          </a:p>
          <a:p>
            <a:r>
              <a:rPr lang="en-US" sz="3200" b="1" dirty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</a:t>
            </a:r>
            <a:r>
              <a:rPr lang="en-US" sz="3200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and provide suggestions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3200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one knows everything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2"/>
          <p:cNvGrpSpPr/>
          <p:nvPr/>
        </p:nvGrpSpPr>
        <p:grpSpPr>
          <a:xfrm>
            <a:off x="8765177" y="365126"/>
            <a:ext cx="3096652" cy="2335056"/>
            <a:chOff x="9314688" y="273321"/>
            <a:chExt cx="2173226" cy="1552304"/>
          </a:xfrm>
        </p:grpSpPr>
        <p:pic>
          <p:nvPicPr>
            <p:cNvPr id="9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14688" y="273321"/>
              <a:ext cx="2173226" cy="1552304"/>
            </a:xfrm>
            <a:prstGeom prst="rect">
              <a:avLst/>
            </a:prstGeom>
          </p:spPr>
        </p:pic>
        <p:sp>
          <p:nvSpPr>
            <p:cNvPr id="10" name="TextBox 6"/>
            <p:cNvSpPr txBox="1"/>
            <p:nvPr/>
          </p:nvSpPr>
          <p:spPr>
            <a:xfrm>
              <a:off x="10751026" y="910973"/>
              <a:ext cx="578422" cy="225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STATE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Connector 14"/>
            <p:cNvCxnSpPr/>
            <p:nvPr/>
          </p:nvCxnSpPr>
          <p:spPr>
            <a:xfrm flipV="1">
              <a:off x="10533888" y="979028"/>
              <a:ext cx="288853" cy="18381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Ray Lehr, interoperability director, Maryla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50420" y="3117030"/>
            <a:ext cx="1446338" cy="2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16895" y="540029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Ray Lehr – MD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03044" y="5649461"/>
            <a:ext cx="267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Point of Contact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11582" y="5403979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633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“SPOC”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4" name="Picture 6" descr="http://www.startrek.com/legacy_media/images/200307/spock01/320x2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3398" y="4010128"/>
            <a:ext cx="1219200" cy="16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21"/>
          <p:cNvGrpSpPr/>
          <p:nvPr/>
        </p:nvGrpSpPr>
        <p:grpSpPr>
          <a:xfrm>
            <a:off x="8827766" y="3120229"/>
            <a:ext cx="1507333" cy="1319337"/>
            <a:chOff x="9749981" y="3471920"/>
            <a:chExt cx="1507333" cy="1319337"/>
          </a:xfrm>
        </p:grpSpPr>
        <p:pic>
          <p:nvPicPr>
            <p:cNvPr id="2052" name="Picture 4" descr="http://i1181.photobucket.com/albums/x428/trixietwine/LOA/loachtut2/spock6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749981" y="3471920"/>
              <a:ext cx="1507333" cy="131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eeform 23"/>
            <p:cNvSpPr/>
            <p:nvPr/>
          </p:nvSpPr>
          <p:spPr>
            <a:xfrm>
              <a:off x="10633074" y="4243138"/>
              <a:ext cx="328863" cy="48126"/>
            </a:xfrm>
            <a:custGeom>
              <a:avLst/>
              <a:gdLst>
                <a:gd name="connsiteX0" fmla="*/ 0 w 328863"/>
                <a:gd name="connsiteY0" fmla="*/ 24063 h 48126"/>
                <a:gd name="connsiteX1" fmla="*/ 20053 w 328863"/>
                <a:gd name="connsiteY1" fmla="*/ 4010 h 48126"/>
                <a:gd name="connsiteX2" fmla="*/ 40105 w 328863"/>
                <a:gd name="connsiteY2" fmla="*/ 0 h 48126"/>
                <a:gd name="connsiteX3" fmla="*/ 104274 w 328863"/>
                <a:gd name="connsiteY3" fmla="*/ 4010 h 48126"/>
                <a:gd name="connsiteX4" fmla="*/ 140368 w 328863"/>
                <a:gd name="connsiteY4" fmla="*/ 16042 h 48126"/>
                <a:gd name="connsiteX5" fmla="*/ 152400 w 328863"/>
                <a:gd name="connsiteY5" fmla="*/ 20052 h 48126"/>
                <a:gd name="connsiteX6" fmla="*/ 164432 w 328863"/>
                <a:gd name="connsiteY6" fmla="*/ 28073 h 48126"/>
                <a:gd name="connsiteX7" fmla="*/ 188495 w 328863"/>
                <a:gd name="connsiteY7" fmla="*/ 36094 h 48126"/>
                <a:gd name="connsiteX8" fmla="*/ 252663 w 328863"/>
                <a:gd name="connsiteY8" fmla="*/ 44115 h 48126"/>
                <a:gd name="connsiteX9" fmla="*/ 264695 w 328863"/>
                <a:gd name="connsiteY9" fmla="*/ 48126 h 48126"/>
                <a:gd name="connsiteX10" fmla="*/ 328863 w 328863"/>
                <a:gd name="connsiteY10" fmla="*/ 44115 h 4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8863" h="48126">
                  <a:moveTo>
                    <a:pt x="0" y="24063"/>
                  </a:moveTo>
                  <a:cubicBezTo>
                    <a:pt x="6684" y="17379"/>
                    <a:pt x="11947" y="8874"/>
                    <a:pt x="20053" y="4010"/>
                  </a:cubicBezTo>
                  <a:cubicBezTo>
                    <a:pt x="25898" y="503"/>
                    <a:pt x="33289" y="0"/>
                    <a:pt x="40105" y="0"/>
                  </a:cubicBezTo>
                  <a:cubicBezTo>
                    <a:pt x="61536" y="0"/>
                    <a:pt x="82884" y="2673"/>
                    <a:pt x="104274" y="4010"/>
                  </a:cubicBezTo>
                  <a:lnTo>
                    <a:pt x="140368" y="16042"/>
                  </a:lnTo>
                  <a:lnTo>
                    <a:pt x="152400" y="20052"/>
                  </a:lnTo>
                  <a:cubicBezTo>
                    <a:pt x="156411" y="22726"/>
                    <a:pt x="160027" y="26115"/>
                    <a:pt x="164432" y="28073"/>
                  </a:cubicBezTo>
                  <a:cubicBezTo>
                    <a:pt x="172158" y="31507"/>
                    <a:pt x="180474" y="33420"/>
                    <a:pt x="188495" y="36094"/>
                  </a:cubicBezTo>
                  <a:cubicBezTo>
                    <a:pt x="217066" y="45618"/>
                    <a:pt x="196294" y="39780"/>
                    <a:pt x="252663" y="44115"/>
                  </a:cubicBezTo>
                  <a:cubicBezTo>
                    <a:pt x="256674" y="45452"/>
                    <a:pt x="260467" y="48126"/>
                    <a:pt x="264695" y="48126"/>
                  </a:cubicBezTo>
                  <a:cubicBezTo>
                    <a:pt x="286126" y="48126"/>
                    <a:pt x="307432" y="44115"/>
                    <a:pt x="328863" y="44115"/>
                  </a:cubicBezTo>
                </a:path>
              </a:pathLst>
            </a:custGeom>
            <a:noFill/>
            <a:ln w="60325" cap="rnd">
              <a:solidFill>
                <a:schemeClr val="tx1">
                  <a:alpha val="91000"/>
                </a:schemeClr>
              </a:solidFill>
              <a:tailEnd type="stealth" w="sm" len="sm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24"/>
            <p:cNvSpPr/>
            <p:nvPr/>
          </p:nvSpPr>
          <p:spPr>
            <a:xfrm flipH="1">
              <a:off x="10002253" y="4193412"/>
              <a:ext cx="368035" cy="45719"/>
            </a:xfrm>
            <a:custGeom>
              <a:avLst/>
              <a:gdLst>
                <a:gd name="connsiteX0" fmla="*/ 0 w 328863"/>
                <a:gd name="connsiteY0" fmla="*/ 24063 h 48126"/>
                <a:gd name="connsiteX1" fmla="*/ 20053 w 328863"/>
                <a:gd name="connsiteY1" fmla="*/ 4010 h 48126"/>
                <a:gd name="connsiteX2" fmla="*/ 40105 w 328863"/>
                <a:gd name="connsiteY2" fmla="*/ 0 h 48126"/>
                <a:gd name="connsiteX3" fmla="*/ 104274 w 328863"/>
                <a:gd name="connsiteY3" fmla="*/ 4010 h 48126"/>
                <a:gd name="connsiteX4" fmla="*/ 140368 w 328863"/>
                <a:gd name="connsiteY4" fmla="*/ 16042 h 48126"/>
                <a:gd name="connsiteX5" fmla="*/ 152400 w 328863"/>
                <a:gd name="connsiteY5" fmla="*/ 20052 h 48126"/>
                <a:gd name="connsiteX6" fmla="*/ 164432 w 328863"/>
                <a:gd name="connsiteY6" fmla="*/ 28073 h 48126"/>
                <a:gd name="connsiteX7" fmla="*/ 188495 w 328863"/>
                <a:gd name="connsiteY7" fmla="*/ 36094 h 48126"/>
                <a:gd name="connsiteX8" fmla="*/ 252663 w 328863"/>
                <a:gd name="connsiteY8" fmla="*/ 44115 h 48126"/>
                <a:gd name="connsiteX9" fmla="*/ 264695 w 328863"/>
                <a:gd name="connsiteY9" fmla="*/ 48126 h 48126"/>
                <a:gd name="connsiteX10" fmla="*/ 328863 w 328863"/>
                <a:gd name="connsiteY10" fmla="*/ 44115 h 4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8863" h="48126">
                  <a:moveTo>
                    <a:pt x="0" y="24063"/>
                  </a:moveTo>
                  <a:cubicBezTo>
                    <a:pt x="6684" y="17379"/>
                    <a:pt x="11947" y="8874"/>
                    <a:pt x="20053" y="4010"/>
                  </a:cubicBezTo>
                  <a:cubicBezTo>
                    <a:pt x="25898" y="503"/>
                    <a:pt x="33289" y="0"/>
                    <a:pt x="40105" y="0"/>
                  </a:cubicBezTo>
                  <a:cubicBezTo>
                    <a:pt x="61536" y="0"/>
                    <a:pt x="82884" y="2673"/>
                    <a:pt x="104274" y="4010"/>
                  </a:cubicBezTo>
                  <a:lnTo>
                    <a:pt x="140368" y="16042"/>
                  </a:lnTo>
                  <a:lnTo>
                    <a:pt x="152400" y="20052"/>
                  </a:lnTo>
                  <a:cubicBezTo>
                    <a:pt x="156411" y="22726"/>
                    <a:pt x="160027" y="26115"/>
                    <a:pt x="164432" y="28073"/>
                  </a:cubicBezTo>
                  <a:cubicBezTo>
                    <a:pt x="172158" y="31507"/>
                    <a:pt x="180474" y="33420"/>
                    <a:pt x="188495" y="36094"/>
                  </a:cubicBezTo>
                  <a:cubicBezTo>
                    <a:pt x="217066" y="45618"/>
                    <a:pt x="196294" y="39780"/>
                    <a:pt x="252663" y="44115"/>
                  </a:cubicBezTo>
                  <a:cubicBezTo>
                    <a:pt x="256674" y="45452"/>
                    <a:pt x="260467" y="48126"/>
                    <a:pt x="264695" y="48126"/>
                  </a:cubicBezTo>
                  <a:cubicBezTo>
                    <a:pt x="286126" y="48126"/>
                    <a:pt x="307432" y="44115"/>
                    <a:pt x="328863" y="44115"/>
                  </a:cubicBezTo>
                </a:path>
              </a:pathLst>
            </a:custGeom>
            <a:noFill/>
            <a:ln w="60325" cap="rnd">
              <a:solidFill>
                <a:schemeClr val="tx1">
                  <a:alpha val="91000"/>
                </a:schemeClr>
              </a:solidFill>
              <a:tailEnd type="stealth" w="sm" len="sm"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41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>
                <a:solidFill>
                  <a:prstClr val="white"/>
                </a:solidFill>
              </a:rPr>
              <a:t>FirstNet </a:t>
            </a:r>
            <a:r>
              <a:rPr lang="en-US" sz="3600" smtClean="0">
                <a:solidFill>
                  <a:prstClr val="white"/>
                </a:solidFill>
              </a:rPr>
              <a:t>Basics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084" y="4435625"/>
            <a:ext cx="1098861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Mission</a:t>
            </a:r>
            <a:r>
              <a:rPr lang="en-US" b="1"/>
              <a:t> &amp; Vision:</a:t>
            </a:r>
            <a:r>
              <a:rPr lang="en-US"/>
              <a:t> </a:t>
            </a:r>
            <a:r>
              <a:rPr lang="en-US" i="1"/>
              <a:t>Provide </a:t>
            </a:r>
            <a:r>
              <a:rPr lang="en-US" i="1" dirty="0"/>
              <a:t>emergency responders with the first nationwide, high-speed, wireless broadband network dedicated to public safety.</a:t>
            </a:r>
          </a:p>
          <a:p>
            <a:endParaRPr lang="en-US" dirty="0"/>
          </a:p>
        </p:txBody>
      </p:sp>
      <p:pic>
        <p:nvPicPr>
          <p:cNvPr id="6" name="Picture 2" descr="https://columbitech.com/wp-content/uploads/2013/10/tabcru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933" y="1950720"/>
            <a:ext cx="3531249" cy="20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692" y="1950720"/>
            <a:ext cx="3295867" cy="2058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602" y="1243584"/>
            <a:ext cx="3368945" cy="27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111938"/>
              </p:ext>
            </p:extLst>
          </p:nvPr>
        </p:nvGraphicFramePr>
        <p:xfrm>
          <a:off x="958856" y="1106044"/>
          <a:ext cx="10515600" cy="3446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7125" y="1228400"/>
            <a:ext cx="1552754" cy="945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687" y="1288785"/>
            <a:ext cx="2635999" cy="9693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/>
              <a:t>FirstNet </a:t>
            </a:r>
            <a:r>
              <a:rPr lang="en-US" sz="3600" smtClean="0"/>
              <a:t>Basics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5840740" y="892598"/>
            <a:ext cx="80021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 smtClean="0"/>
              <a:t>≠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5023" y="4726304"/>
            <a:ext cx="10595740" cy="954107"/>
          </a:xfrm>
          <a:prstGeom prst="rect">
            <a:avLst/>
          </a:prstGeom>
          <a:solidFill>
            <a:srgbClr val="5B9B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Experts agree it will be a </a:t>
            </a:r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decade or more</a:t>
            </a:r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before LMR and Broadband will be able to be provided on a single network/device.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0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495" y="91440"/>
            <a:ext cx="12192000" cy="5952724"/>
          </a:xfrm>
          <a:prstGeom prst="rect">
            <a:avLst/>
          </a:prstGeom>
          <a:solidFill>
            <a:srgbClr val="698B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/>
              <a:t>FirstNet </a:t>
            </a:r>
            <a:r>
              <a:rPr lang="en-US" sz="3600" smtClean="0"/>
              <a:t>Basics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Rectangle 17"/>
          <p:cNvSpPr/>
          <p:nvPr/>
        </p:nvSpPr>
        <p:spPr>
          <a:xfrm>
            <a:off x="5670923" y="129754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FirstNet Organizational Chart" title="FirstNet Organization"/>
          <p:cNvPicPr/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8886" y="1066927"/>
            <a:ext cx="8388265" cy="488579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5"/>
          <p:cNvSpPr/>
          <p:nvPr/>
        </p:nvSpPr>
        <p:spPr>
          <a:xfrm>
            <a:off x="83882" y="1230732"/>
            <a:ext cx="31321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FirstNet Organizational </a:t>
            </a:r>
            <a:r>
              <a:rPr lang="en-US" sz="3600" b="1" dirty="0"/>
              <a:t>C</a:t>
            </a:r>
            <a:r>
              <a:rPr lang="en-US" sz="3600" b="1" dirty="0" smtClean="0"/>
              <a:t>hart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8757" y="5233737"/>
            <a:ext cx="247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more on governance, see: </a:t>
            </a:r>
            <a:r>
              <a:rPr lang="en-US" sz="1200" dirty="0">
                <a:hlinkClick r:id="rId5"/>
              </a:rPr>
              <a:t>http://firstnet.gov/</a:t>
            </a:r>
            <a:endParaRPr lang="en-US" sz="1200" dirty="0"/>
          </a:p>
        </p:txBody>
      </p:sp>
      <p:sp>
        <p:nvSpPr>
          <p:cNvPr id="3" name="Wave 2"/>
          <p:cNvSpPr/>
          <p:nvPr/>
        </p:nvSpPr>
        <p:spPr>
          <a:xfrm>
            <a:off x="7015073" y="1179848"/>
            <a:ext cx="1518490" cy="176679"/>
          </a:xfrm>
          <a:prstGeom prst="wave">
            <a:avLst>
              <a:gd name="adj1" fmla="val 8626"/>
              <a:gd name="adj2" fmla="val 0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Wave 7"/>
          <p:cNvSpPr/>
          <p:nvPr/>
        </p:nvSpPr>
        <p:spPr>
          <a:xfrm>
            <a:off x="6993773" y="1346728"/>
            <a:ext cx="1518490" cy="151808"/>
          </a:xfrm>
          <a:prstGeom prst="wave">
            <a:avLst>
              <a:gd name="adj1" fmla="val 1422"/>
              <a:gd name="adj2" fmla="val -661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ave 13"/>
          <p:cNvSpPr/>
          <p:nvPr/>
        </p:nvSpPr>
        <p:spPr>
          <a:xfrm>
            <a:off x="9517910" y="2134176"/>
            <a:ext cx="1780145" cy="137086"/>
          </a:xfrm>
          <a:prstGeom prst="wave">
            <a:avLst>
              <a:gd name="adj1" fmla="val 1422"/>
              <a:gd name="adj2" fmla="val -661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Wave 15"/>
          <p:cNvSpPr/>
          <p:nvPr/>
        </p:nvSpPr>
        <p:spPr>
          <a:xfrm>
            <a:off x="9481088" y="1984167"/>
            <a:ext cx="1657408" cy="150010"/>
          </a:xfrm>
          <a:prstGeom prst="wave">
            <a:avLst>
              <a:gd name="adj1" fmla="val 8626"/>
              <a:gd name="adj2" fmla="val 0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Wave 16"/>
          <p:cNvSpPr/>
          <p:nvPr/>
        </p:nvSpPr>
        <p:spPr>
          <a:xfrm rot="10800000">
            <a:off x="9474950" y="2234711"/>
            <a:ext cx="1700367" cy="159894"/>
          </a:xfrm>
          <a:prstGeom prst="wave">
            <a:avLst>
              <a:gd name="adj1" fmla="val 8626"/>
              <a:gd name="adj2" fmla="val 0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ave 17"/>
          <p:cNvSpPr/>
          <p:nvPr/>
        </p:nvSpPr>
        <p:spPr>
          <a:xfrm>
            <a:off x="9395172" y="2518821"/>
            <a:ext cx="2209730" cy="156874"/>
          </a:xfrm>
          <a:prstGeom prst="wave">
            <a:avLst>
              <a:gd name="adj1" fmla="val 8626"/>
              <a:gd name="adj2" fmla="val 0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ave 18"/>
          <p:cNvSpPr/>
          <p:nvPr/>
        </p:nvSpPr>
        <p:spPr>
          <a:xfrm>
            <a:off x="9462679" y="2642164"/>
            <a:ext cx="1454890" cy="156873"/>
          </a:xfrm>
          <a:prstGeom prst="wave">
            <a:avLst>
              <a:gd name="adj1" fmla="val 0"/>
              <a:gd name="adj2" fmla="val -1162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28107" y="348637"/>
            <a:ext cx="2340605" cy="369332"/>
          </a:xfrm>
          <a:prstGeom prst="rect">
            <a:avLst/>
          </a:prstGeom>
          <a:solidFill>
            <a:srgbClr val="828282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ATTENDING JULY 29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Wave 19"/>
          <p:cNvSpPr/>
          <p:nvPr/>
        </p:nvSpPr>
        <p:spPr>
          <a:xfrm>
            <a:off x="9328107" y="407912"/>
            <a:ext cx="2276795" cy="242601"/>
          </a:xfrm>
          <a:prstGeom prst="wave">
            <a:avLst>
              <a:gd name="adj1" fmla="val 8626"/>
              <a:gd name="adj2" fmla="val 555"/>
            </a:avLst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50" y="2878008"/>
            <a:ext cx="2106119" cy="228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172" y="2865212"/>
            <a:ext cx="855384" cy="2447536"/>
          </a:xfrm>
          <a:prstGeom prst="rect">
            <a:avLst/>
          </a:prstGeom>
          <a:blipFill dpi="0" rotWithShape="1">
            <a:blip r:embed="rId7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6185" b="45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56556" y="2361202"/>
            <a:ext cx="640855" cy="2734223"/>
          </a:xfrm>
          <a:prstGeom prst="rect">
            <a:avLst/>
          </a:prstGeom>
          <a:blipFill dpi="0" rotWithShape="1">
            <a:blip r:embed="rId8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97411" y="2716472"/>
            <a:ext cx="731785" cy="2447536"/>
          </a:xfrm>
          <a:prstGeom prst="rect">
            <a:avLst/>
          </a:prstGeom>
          <a:blipFill dpi="0" rotWithShape="1">
            <a:blip r:embed="rId9" cstate="print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5311" b="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0" y="5382203"/>
            <a:ext cx="12192000" cy="689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FirstNet Basics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208476" y="1010840"/>
            <a:ext cx="3588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National Timeline</a:t>
            </a:r>
            <a:endParaRPr 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9646" y="5472390"/>
            <a:ext cx="23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8153" y="5443762"/>
            <a:ext cx="2304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94309" y="5467123"/>
            <a:ext cx="1274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42089" y="1236120"/>
            <a:ext cx="3914948" cy="184575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/>
          <p:cNvSpPr/>
          <p:nvPr/>
        </p:nvSpPr>
        <p:spPr>
          <a:xfrm>
            <a:off x="6080995" y="87557"/>
            <a:ext cx="6020214" cy="2607253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spcBef>
                <a:spcPct val="0"/>
              </a:spcBef>
              <a:buChar char="••"/>
            </a:pPr>
            <a:r>
              <a:rPr lang="en-US" sz="1500" dirty="0"/>
              <a:t> MD is </a:t>
            </a:r>
            <a:r>
              <a:rPr lang="en-US" sz="1500" dirty="0" smtClean="0"/>
              <a:t>working to be a national </a:t>
            </a:r>
            <a:r>
              <a:rPr lang="en-US" sz="1500" dirty="0"/>
              <a:t>l</a:t>
            </a:r>
            <a:r>
              <a:rPr lang="en-US" sz="1500" dirty="0" smtClean="0"/>
              <a:t>eader </a:t>
            </a:r>
            <a:r>
              <a:rPr lang="en-US" sz="1500" dirty="0"/>
              <a:t>in </a:t>
            </a:r>
            <a:r>
              <a:rPr lang="en-US" sz="1500" dirty="0" err="1"/>
              <a:t>FirstNet</a:t>
            </a:r>
            <a:r>
              <a:rPr lang="en-US" sz="1500" dirty="0"/>
              <a:t> Outreach</a:t>
            </a:r>
          </a:p>
          <a:p>
            <a:pPr marL="514350" lvl="2" indent="-57150" defTabSz="400050">
              <a:spcBef>
                <a:spcPct val="0"/>
              </a:spcBef>
              <a:buChar char="••"/>
            </a:pPr>
            <a:r>
              <a:rPr lang="en-US" sz="1500" kern="1200" dirty="0"/>
              <a:t> 1000+ Stakeholders reache</a:t>
            </a:r>
            <a:r>
              <a:rPr lang="en-US" sz="1500" dirty="0"/>
              <a:t>d</a:t>
            </a:r>
          </a:p>
          <a:p>
            <a:pPr marL="57150" lvl="1" indent="-57150" defTabSz="400050">
              <a:spcBef>
                <a:spcPct val="0"/>
              </a:spcBef>
              <a:buChar char="••"/>
            </a:pPr>
            <a:r>
              <a:rPr lang="en-US" sz="1500" kern="1200" dirty="0" smtClean="0"/>
              <a:t> </a:t>
            </a:r>
            <a:r>
              <a:rPr lang="en-US" sz="1500" dirty="0"/>
              <a:t>Hosted FEMA coverage workshop</a:t>
            </a:r>
          </a:p>
          <a:p>
            <a:pPr marL="57150" lvl="1" indent="-57150" algn="l" defTabSz="400050">
              <a:spcBef>
                <a:spcPct val="0"/>
              </a:spcBef>
              <a:buChar char="••"/>
            </a:pPr>
            <a:r>
              <a:rPr lang="en-US" sz="1500" dirty="0"/>
              <a:t> </a:t>
            </a:r>
            <a:r>
              <a:rPr lang="en-US" sz="1500" kern="1200" dirty="0"/>
              <a:t>3 regional technology forums</a:t>
            </a:r>
          </a:p>
          <a:p>
            <a:pPr marL="514350" lvl="2" indent="-57150" defTabSz="400050">
              <a:spcBef>
                <a:spcPct val="0"/>
              </a:spcBef>
              <a:buChar char="••"/>
            </a:pPr>
            <a:r>
              <a:rPr lang="en-US" sz="1500" kern="1200" dirty="0"/>
              <a:t> 200+ attendees</a:t>
            </a:r>
          </a:p>
          <a:p>
            <a:pPr marL="57150" lvl="1" indent="-57150" algn="l" defTabSz="400050">
              <a:spcBef>
                <a:spcPct val="0"/>
              </a:spcBef>
              <a:buChar char="••"/>
            </a:pPr>
            <a:r>
              <a:rPr lang="en-US" sz="1500" kern="1200" dirty="0"/>
              <a:t> Established a website, used as the national depository for </a:t>
            </a:r>
            <a:r>
              <a:rPr lang="en-US" sz="1500" kern="1200" dirty="0" err="1"/>
              <a:t>FirstNet</a:t>
            </a:r>
            <a:r>
              <a:rPr lang="en-US" sz="1500" kern="1200" dirty="0"/>
              <a:t> resources</a:t>
            </a:r>
          </a:p>
          <a:p>
            <a:pPr marL="514350" lvl="2" indent="-57150" defTabSz="400050">
              <a:spcBef>
                <a:spcPct val="0"/>
              </a:spcBef>
              <a:buChar char="••"/>
            </a:pPr>
            <a:r>
              <a:rPr lang="en-US" sz="1500" kern="1200" dirty="0"/>
              <a:t> 1500+ page views since April</a:t>
            </a:r>
          </a:p>
          <a:p>
            <a:pPr marL="57150" lvl="1" indent="-57150" algn="l" defTabSz="400050">
              <a:spcBef>
                <a:spcPct val="0"/>
              </a:spcBef>
              <a:buChar char="••"/>
            </a:pPr>
            <a:r>
              <a:rPr lang="en-US" sz="1500" kern="1200" dirty="0"/>
              <a:t> Twitter @</a:t>
            </a:r>
            <a:r>
              <a:rPr lang="en-US" sz="1500" kern="1200" dirty="0" err="1"/>
              <a:t>MDInterOP</a:t>
            </a:r>
            <a:r>
              <a:rPr lang="en-US" sz="1500" kern="1200" dirty="0"/>
              <a:t> </a:t>
            </a:r>
          </a:p>
          <a:p>
            <a:pPr marL="514350" lvl="2" indent="-57150" defTabSz="400050">
              <a:spcBef>
                <a:spcPct val="0"/>
              </a:spcBef>
              <a:buChar char="••"/>
            </a:pPr>
            <a:r>
              <a:rPr lang="en-US" sz="1500" kern="1200" dirty="0"/>
              <a:t> 200+ followers</a:t>
            </a:r>
          </a:p>
          <a:p>
            <a:pPr marL="57150" lvl="1" indent="-57150" algn="l" defTabSz="400050">
              <a:spcBef>
                <a:spcPct val="0"/>
              </a:spcBef>
              <a:buChar char="••"/>
            </a:pPr>
            <a:r>
              <a:rPr lang="en-US" sz="1500" kern="1200" dirty="0"/>
              <a:t>LinkedIn </a:t>
            </a:r>
          </a:p>
        </p:txBody>
      </p:sp>
      <p:cxnSp>
        <p:nvCxnSpPr>
          <p:cNvPr id="35" name="Elbow Connector 34"/>
          <p:cNvCxnSpPr>
            <a:stCxn id="26" idx="3"/>
            <a:endCxn id="31" idx="1"/>
          </p:cNvCxnSpPr>
          <p:nvPr/>
        </p:nvCxnSpPr>
        <p:spPr>
          <a:xfrm flipV="1">
            <a:off x="1241739" y="1391184"/>
            <a:ext cx="4839256" cy="550664"/>
          </a:xfrm>
          <a:prstGeom prst="bentConnector3">
            <a:avLst>
              <a:gd name="adj1" fmla="val 7653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Bent-Up Arrow 42"/>
          <p:cNvSpPr/>
          <p:nvPr/>
        </p:nvSpPr>
        <p:spPr>
          <a:xfrm rot="5400000">
            <a:off x="217346" y="2151372"/>
            <a:ext cx="1023480" cy="1025305"/>
          </a:xfrm>
          <a:prstGeom prst="bentUpArrow">
            <a:avLst>
              <a:gd name="adj1" fmla="val 32840"/>
              <a:gd name="adj2" fmla="val 28758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ectangle 43"/>
          <p:cNvSpPr/>
          <p:nvPr/>
        </p:nvSpPr>
        <p:spPr>
          <a:xfrm>
            <a:off x="6080995" y="2703857"/>
            <a:ext cx="6020214" cy="807175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500" kern="1200" dirty="0" smtClean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500" dirty="0" smtClean="0"/>
              <a:t>MD has completed its Initial Consultation Package for </a:t>
            </a:r>
            <a:r>
              <a:rPr lang="en-US" sz="1500" dirty="0" err="1" smtClean="0"/>
              <a:t>FirstNet</a:t>
            </a:r>
            <a:endParaRPr lang="en-US" sz="1500" dirty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500" kern="1200" dirty="0" smtClean="0"/>
              <a:t>MD has created a state-of-the-art survey tool to collect Stakeholder data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500" kern="1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54868" y="1624519"/>
            <a:ext cx="1086871" cy="594685"/>
            <a:chOff x="356124" y="558828"/>
            <a:chExt cx="1086871" cy="513393"/>
          </a:xfrm>
        </p:grpSpPr>
        <p:sp>
          <p:nvSpPr>
            <p:cNvPr id="26" name="Rounded Rectangle 25"/>
            <p:cNvSpPr/>
            <p:nvPr/>
          </p:nvSpPr>
          <p:spPr>
            <a:xfrm>
              <a:off x="356124" y="593337"/>
              <a:ext cx="1086871" cy="478884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379505" y="558828"/>
              <a:ext cx="1040109" cy="490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Outreach</a:t>
              </a:r>
              <a:endParaRPr lang="en-US" kern="1200" dirty="0"/>
            </a:p>
          </p:txBody>
        </p:sp>
      </p:grpSp>
      <p:cxnSp>
        <p:nvCxnSpPr>
          <p:cNvPr id="51" name="Elbow Connector 50"/>
          <p:cNvCxnSpPr>
            <a:stCxn id="41" idx="3"/>
            <a:endCxn id="44" idx="1"/>
          </p:cNvCxnSpPr>
          <p:nvPr/>
        </p:nvCxnSpPr>
        <p:spPr>
          <a:xfrm>
            <a:off x="2437187" y="2904937"/>
            <a:ext cx="3643808" cy="202508"/>
          </a:xfrm>
          <a:prstGeom prst="bentConnector3">
            <a:avLst>
              <a:gd name="adj1" fmla="val 6868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ent-Up Arrow 65"/>
          <p:cNvSpPr/>
          <p:nvPr/>
        </p:nvSpPr>
        <p:spPr>
          <a:xfrm rot="5400000">
            <a:off x="1329694" y="3123433"/>
            <a:ext cx="927476" cy="1175643"/>
          </a:xfrm>
          <a:prstGeom prst="bentUpArrow">
            <a:avLst>
              <a:gd name="adj1" fmla="val 32840"/>
              <a:gd name="adj2" fmla="val 30551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0" name="Group 39"/>
          <p:cNvGrpSpPr/>
          <p:nvPr/>
        </p:nvGrpSpPr>
        <p:grpSpPr>
          <a:xfrm>
            <a:off x="1229161" y="2604801"/>
            <a:ext cx="1208026" cy="600271"/>
            <a:chOff x="2678770" y="1875157"/>
            <a:chExt cx="1086871" cy="511659"/>
          </a:xfrm>
        </p:grpSpPr>
        <p:sp>
          <p:nvSpPr>
            <p:cNvPr id="41" name="Rounded Rectangle 40"/>
            <p:cNvSpPr/>
            <p:nvPr/>
          </p:nvSpPr>
          <p:spPr>
            <a:xfrm>
              <a:off x="2678770" y="1875157"/>
              <a:ext cx="1086871" cy="511659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/>
            <p:nvPr/>
          </p:nvSpPr>
          <p:spPr>
            <a:xfrm>
              <a:off x="2703752" y="1900139"/>
              <a:ext cx="1036907" cy="4616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Data </a:t>
              </a:r>
              <a:r>
                <a:rPr lang="en-US" dirty="0"/>
                <a:t>Collection</a:t>
              </a:r>
            </a:p>
          </p:txBody>
        </p:sp>
      </p:grpSp>
      <p:sp>
        <p:nvSpPr>
          <p:cNvPr id="67" name="Rectangle 66"/>
          <p:cNvSpPr/>
          <p:nvPr/>
        </p:nvSpPr>
        <p:spPr>
          <a:xfrm>
            <a:off x="6080995" y="3529354"/>
            <a:ext cx="6020214" cy="834365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500" kern="1200" dirty="0" smtClean="0"/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500" dirty="0" smtClean="0"/>
              <a:t> Referred to as “Consultation” </a:t>
            </a:r>
          </a:p>
          <a:p>
            <a:pPr marL="514350" lvl="2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500" dirty="0"/>
              <a:t> </a:t>
            </a:r>
            <a:r>
              <a:rPr lang="en-US" sz="1500" dirty="0" smtClean="0"/>
              <a:t>Iterative Process </a:t>
            </a:r>
          </a:p>
          <a:p>
            <a:pPr marL="514350" lvl="2" indent="-571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1500" kern="1200" dirty="0" smtClean="0"/>
              <a:t> In MD </a:t>
            </a:r>
            <a:r>
              <a:rPr lang="en-US" sz="1500" dirty="0" smtClean="0"/>
              <a:t>– </a:t>
            </a:r>
            <a:r>
              <a:rPr lang="en-US" sz="1500" dirty="0"/>
              <a:t>Begins July 29, 2014</a:t>
            </a: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500" kern="1200" dirty="0"/>
          </a:p>
        </p:txBody>
      </p:sp>
      <p:cxnSp>
        <p:nvCxnSpPr>
          <p:cNvPr id="69" name="Elbow Connector 68"/>
          <p:cNvCxnSpPr>
            <a:stCxn id="64" idx="3"/>
            <a:endCxn id="67" idx="1"/>
          </p:cNvCxnSpPr>
          <p:nvPr/>
        </p:nvCxnSpPr>
        <p:spPr>
          <a:xfrm>
            <a:off x="3676301" y="3820799"/>
            <a:ext cx="2404694" cy="125738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924278">
            <a:off x="-267379" y="3442664"/>
            <a:ext cx="180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We are Here</a:t>
            </a:r>
          </a:p>
        </p:txBody>
      </p:sp>
      <p:sp>
        <p:nvSpPr>
          <p:cNvPr id="78" name="Bent-Up Arrow 77"/>
          <p:cNvSpPr/>
          <p:nvPr/>
        </p:nvSpPr>
        <p:spPr>
          <a:xfrm rot="5400000">
            <a:off x="2689390" y="3937368"/>
            <a:ext cx="976697" cy="1308810"/>
          </a:xfrm>
          <a:prstGeom prst="bentUpArrow">
            <a:avLst>
              <a:gd name="adj1" fmla="val 32840"/>
              <a:gd name="adj2" fmla="val 28444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3" name="Group 62"/>
          <p:cNvGrpSpPr/>
          <p:nvPr/>
        </p:nvGrpSpPr>
        <p:grpSpPr>
          <a:xfrm>
            <a:off x="2457471" y="3507590"/>
            <a:ext cx="1218830" cy="626417"/>
            <a:chOff x="4603736" y="2626796"/>
            <a:chExt cx="1033897" cy="534352"/>
          </a:xfrm>
        </p:grpSpPr>
        <p:sp>
          <p:nvSpPr>
            <p:cNvPr id="64" name="Rounded Rectangle 63"/>
            <p:cNvSpPr/>
            <p:nvPr/>
          </p:nvSpPr>
          <p:spPr>
            <a:xfrm>
              <a:off x="4603736" y="2626796"/>
              <a:ext cx="1033897" cy="534352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ounded Rectangle 4"/>
            <p:cNvSpPr/>
            <p:nvPr/>
          </p:nvSpPr>
          <p:spPr>
            <a:xfrm>
              <a:off x="4629826" y="2652886"/>
              <a:ext cx="981717" cy="4821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Network Design</a:t>
              </a:r>
              <a:endParaRPr lang="en-US" kern="12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025820" y="4454065"/>
            <a:ext cx="1324530" cy="718189"/>
            <a:chOff x="10135553" y="4893549"/>
            <a:chExt cx="1086871" cy="525117"/>
          </a:xfrm>
        </p:grpSpPr>
        <p:sp>
          <p:nvSpPr>
            <p:cNvPr id="81" name="Rounded Rectangle 80"/>
            <p:cNvSpPr/>
            <p:nvPr/>
          </p:nvSpPr>
          <p:spPr>
            <a:xfrm>
              <a:off x="10135553" y="4893549"/>
              <a:ext cx="1086871" cy="525117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Rounded Rectangle 6"/>
            <p:cNvSpPr/>
            <p:nvPr/>
          </p:nvSpPr>
          <p:spPr>
            <a:xfrm>
              <a:off x="10161192" y="4919188"/>
              <a:ext cx="1035593" cy="473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Operations</a:t>
              </a:r>
              <a:endParaRPr lang="en-US" kern="1200" dirty="0"/>
            </a:p>
          </p:txBody>
        </p:sp>
      </p:grpSp>
      <p:sp>
        <p:nvSpPr>
          <p:cNvPr id="86" name="Right Arrow 85"/>
          <p:cNvSpPr/>
          <p:nvPr/>
        </p:nvSpPr>
        <p:spPr>
          <a:xfrm>
            <a:off x="5037964" y="4504844"/>
            <a:ext cx="1863581" cy="585005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8174971" y="4499186"/>
            <a:ext cx="1863581" cy="585005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3835108" y="4451782"/>
            <a:ext cx="1218831" cy="660592"/>
            <a:chOff x="6460521" y="3315272"/>
            <a:chExt cx="1086871" cy="516535"/>
          </a:xfrm>
        </p:grpSpPr>
        <p:sp>
          <p:nvSpPr>
            <p:cNvPr id="76" name="Rounded Rectangle 75"/>
            <p:cNvSpPr/>
            <p:nvPr/>
          </p:nvSpPr>
          <p:spPr>
            <a:xfrm>
              <a:off x="6460521" y="3315272"/>
              <a:ext cx="1086871" cy="516535"/>
            </a:xfrm>
            <a:prstGeom prst="roundRect">
              <a:avLst>
                <a:gd name="adj" fmla="val 1667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ounded Rectangle 4"/>
            <p:cNvSpPr/>
            <p:nvPr/>
          </p:nvSpPr>
          <p:spPr>
            <a:xfrm>
              <a:off x="6485741" y="3340492"/>
              <a:ext cx="1036431" cy="4660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Offer to Governor</a:t>
              </a:r>
              <a:endParaRPr lang="en-US" kern="12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72601" y="4451782"/>
            <a:ext cx="1334557" cy="699371"/>
            <a:chOff x="8307515" y="4215073"/>
            <a:chExt cx="1086871" cy="482780"/>
          </a:xfrm>
        </p:grpSpPr>
        <p:sp>
          <p:nvSpPr>
            <p:cNvPr id="83" name="Rounded Rectangle 82"/>
            <p:cNvSpPr/>
            <p:nvPr/>
          </p:nvSpPr>
          <p:spPr>
            <a:xfrm>
              <a:off x="8307515" y="4215073"/>
              <a:ext cx="1086871" cy="482780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Rounded Rectangle 4"/>
            <p:cNvSpPr/>
            <p:nvPr/>
          </p:nvSpPr>
          <p:spPr>
            <a:xfrm>
              <a:off x="8331087" y="4238645"/>
              <a:ext cx="1039727" cy="4356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Rollout</a:t>
              </a:r>
              <a:endParaRPr lang="en-US" kern="1200" dirty="0"/>
            </a:p>
          </p:txBody>
        </p:sp>
      </p:grpSp>
      <p:sp>
        <p:nvSpPr>
          <p:cNvPr id="3" name="Oval 2"/>
          <p:cNvSpPr/>
          <p:nvPr/>
        </p:nvSpPr>
        <p:spPr>
          <a:xfrm>
            <a:off x="441094" y="2597038"/>
            <a:ext cx="548777" cy="568579"/>
          </a:xfrm>
          <a:prstGeom prst="ellipse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557720" y="2731182"/>
            <a:ext cx="333333" cy="283745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70" y="943585"/>
            <a:ext cx="10471009" cy="47867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485" y="2129031"/>
            <a:ext cx="2694260" cy="276644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Challenges Facing </a:t>
            </a:r>
            <a:r>
              <a:rPr lang="en-US" b="1" dirty="0" err="1" smtClean="0"/>
              <a:t>FirstNet</a:t>
            </a:r>
            <a:endParaRPr lang="en-US" dirty="0" smtClean="0"/>
          </a:p>
          <a:p>
            <a:pPr marL="971542" lvl="1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039" y="165372"/>
            <a:ext cx="6048103" cy="6048103"/>
          </a:xfrm>
          <a:prstGeom prst="ellipse">
            <a:avLst/>
          </a:prstGeom>
          <a:noFill/>
          <a:ln w="63500" cap="rnd">
            <a:solidFill>
              <a:srgbClr val="B2B9BE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321085" y="5371739"/>
            <a:ext cx="570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courtesy of Department of Homeland Security, OEC. For more, </a:t>
            </a:r>
            <a:r>
              <a:rPr lang="en-US" sz="1200" dirty="0"/>
              <a:t>see </a:t>
            </a:r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www.dhs.gov/about-office-emergency-communications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For </a:t>
            </a:r>
            <a:r>
              <a:rPr lang="en-US" sz="1200" dirty="0"/>
              <a:t>more on the consultation process, see: </a:t>
            </a:r>
            <a:r>
              <a:rPr lang="en-US" sz="1200" dirty="0">
                <a:hlinkClick r:id="rId7"/>
              </a:rPr>
              <a:t>https</a:t>
            </a:r>
            <a:r>
              <a:rPr lang="en-US" sz="1200" dirty="0" smtClean="0">
                <a:hlinkClick r:id="rId7"/>
              </a:rPr>
              <a:t>://mdinterop-public.sharepoint.com/process.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61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09" y="1136073"/>
            <a:ext cx="10933062" cy="4679943"/>
          </a:xfrm>
        </p:spPr>
        <p:txBody>
          <a:bodyPr>
            <a:normAutofit fontScale="62500" lnSpcReduction="20000"/>
          </a:bodyPr>
          <a:lstStyle/>
          <a:p>
            <a:pPr marL="457192" lvl="1" indent="0">
              <a:buNone/>
            </a:pPr>
            <a:r>
              <a:rPr lang="en-US" sz="4100" b="1" dirty="0" smtClean="0"/>
              <a:t>Meeting Attendees </a:t>
            </a:r>
          </a:p>
          <a:p>
            <a:pPr marL="457192" lvl="1" indent="0">
              <a:buNone/>
            </a:pPr>
            <a:endParaRPr lang="en-US" sz="2900" b="1" dirty="0" smtClean="0"/>
          </a:p>
          <a:p>
            <a:pPr marL="457192" lvl="1" indent="0">
              <a:buNone/>
            </a:pPr>
            <a:r>
              <a:rPr lang="en-US" sz="3600" b="1" dirty="0" err="1" smtClean="0"/>
              <a:t>FirstNet</a:t>
            </a:r>
            <a:r>
              <a:rPr lang="en-US" sz="3600" b="1" dirty="0" smtClean="0"/>
              <a:t> </a:t>
            </a:r>
            <a:r>
              <a:rPr lang="en-US" sz="3600" b="1" dirty="0"/>
              <a:t>Attendees:</a:t>
            </a:r>
          </a:p>
          <a:p>
            <a:pPr lvl="1"/>
            <a:r>
              <a:rPr lang="en-US" sz="2600" dirty="0" smtClean="0"/>
              <a:t>Along with </a:t>
            </a:r>
            <a:r>
              <a:rPr lang="en-US" sz="2600" dirty="0" err="1" smtClean="0"/>
              <a:t>FirstNet</a:t>
            </a:r>
            <a:r>
              <a:rPr lang="en-US" sz="2600" dirty="0" smtClean="0"/>
              <a:t> personnel above: </a:t>
            </a:r>
          </a:p>
          <a:p>
            <a:pPr lvl="2"/>
            <a:r>
              <a:rPr lang="en-US" sz="2600" dirty="0" smtClean="0"/>
              <a:t>policy </a:t>
            </a:r>
            <a:r>
              <a:rPr lang="en-US" sz="2600" dirty="0"/>
              <a:t>experts, </a:t>
            </a:r>
            <a:endParaRPr lang="en-US" sz="2600" dirty="0" smtClean="0"/>
          </a:p>
          <a:p>
            <a:pPr lvl="2"/>
            <a:r>
              <a:rPr lang="en-US" sz="2600" dirty="0" smtClean="0"/>
              <a:t>technical expertise </a:t>
            </a:r>
          </a:p>
          <a:p>
            <a:pPr lvl="2"/>
            <a:r>
              <a:rPr lang="en-US" sz="2600" dirty="0" smtClean="0"/>
              <a:t>network engineers</a:t>
            </a:r>
            <a:endParaRPr lang="en-US" sz="2600" b="1" dirty="0">
              <a:solidFill>
                <a:srgbClr val="C00000"/>
              </a:solidFill>
            </a:endParaRPr>
          </a:p>
          <a:p>
            <a:pPr marL="457192" lvl="1" indent="0">
              <a:buNone/>
            </a:pPr>
            <a:endParaRPr lang="en-US" sz="2300" b="1" dirty="0" smtClean="0"/>
          </a:p>
          <a:p>
            <a:pPr marL="457192" lvl="1" indent="0">
              <a:buNone/>
            </a:pPr>
            <a:r>
              <a:rPr lang="en-US" sz="3600" b="1" dirty="0" smtClean="0"/>
              <a:t>Maryland Attendees</a:t>
            </a:r>
            <a:endParaRPr lang="en-US" sz="2300" dirty="0"/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/>
              <a:t>Office of the Governor</a:t>
            </a:r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Maryland State Police</a:t>
            </a:r>
            <a:endParaRPr lang="en-US" sz="2600" dirty="0"/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Maryland Emergency Management Agency</a:t>
            </a:r>
            <a:endParaRPr lang="en-US" sz="2600" dirty="0"/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Maryland Institute for Emergency Medical Services Systems</a:t>
            </a:r>
            <a:endParaRPr lang="en-US" sz="2600" dirty="0"/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Department of Natural Resources &amp; </a:t>
            </a:r>
            <a:r>
              <a:rPr lang="en-US" sz="2600" dirty="0"/>
              <a:t>Maritime Law Enforcement Information Network </a:t>
            </a:r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Department of Information Technology</a:t>
            </a:r>
          </a:p>
          <a:p>
            <a:pPr marL="1428734" lvl="2" indent="-514350">
              <a:buFont typeface="+mj-lt"/>
              <a:buAutoNum type="arabicPeriod"/>
            </a:pPr>
            <a:r>
              <a:rPr lang="en-US" sz="2600" dirty="0" smtClean="0"/>
              <a:t>Department of Public Safety and Correctional Services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There will also be a group </a:t>
            </a:r>
            <a:r>
              <a:rPr lang="en-US" sz="2600" dirty="0" smtClean="0"/>
              <a:t>of local and </a:t>
            </a:r>
            <a:r>
              <a:rPr lang="en-US" sz="2600" dirty="0"/>
              <a:t>regional representatives in attendance.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90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5372"/>
            <a:ext cx="3972129" cy="7782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143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19" rIns="9144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 smtClean="0"/>
              <a:t>About Consultation</a:t>
            </a:r>
            <a:endParaRPr lang="en-US" sz="3600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683485"/>
            <a:ext cx="11928764" cy="6243212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110753" y="5760236"/>
            <a:ext cx="71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* Note that specific times are not listed as we want to allow for an open dialog as necessary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22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AEB9193B76DF47912400ED4136A7FB" ma:contentTypeVersion="2" ma:contentTypeDescription="Create a new document." ma:contentTypeScope="" ma:versionID="5e8c4b92de04ceceaca846416663f8f0">
  <xsd:schema xmlns:xsd="http://www.w3.org/2001/XMLSchema" xmlns:xs="http://www.w3.org/2001/XMLSchema" xmlns:p="http://schemas.microsoft.com/office/2006/metadata/properties" xmlns:ns1="http://schemas.microsoft.com/sharepoint/v3" xmlns:ns2="8836db92-a012-4342-ad02-4fe0d02b655a" targetNamespace="http://schemas.microsoft.com/office/2006/metadata/properties" ma:root="true" ma:fieldsID="8fd31f9fb3426d84bf5324a9af2a2f83" ns1:_="" ns2:_="">
    <xsd:import namespace="http://schemas.microsoft.com/sharepoint/v3"/>
    <xsd:import namespace="8836db92-a012-4342-ad02-4fe0d02b655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36db92-a012-4342-ad02-4fe0d02b65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212CE95-D803-4E93-8224-78F77305DB5D}"/>
</file>

<file path=customXml/itemProps2.xml><?xml version="1.0" encoding="utf-8"?>
<ds:datastoreItem xmlns:ds="http://schemas.openxmlformats.org/officeDocument/2006/customXml" ds:itemID="{2D152ED3-9B37-4058-9677-487E8F65DD83}"/>
</file>

<file path=customXml/itemProps3.xml><?xml version="1.0" encoding="utf-8"?>
<ds:datastoreItem xmlns:ds="http://schemas.openxmlformats.org/officeDocument/2006/customXml" ds:itemID="{A412BA7B-0CB4-481A-92C3-D2D3E963179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693</Words>
  <Application>Microsoft Office PowerPoint</Application>
  <PresentationFormat>Widescreen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1_Office Theme</vt:lpstr>
      <vt:lpstr>PowerPoint Presentation</vt:lpstr>
      <vt:lpstr>Maryland is the FIRST State to have our Initial Consultation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Disclaimer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FirstNet Consultation Prep Pack</dc:title>
  <dc:creator/>
  <cp:keywords>Public Safety Sensitive</cp:keywords>
  <cp:lastModifiedBy/>
  <cp:revision>1</cp:revision>
  <dcterms:created xsi:type="dcterms:W3CDTF">2014-07-10T19:19:39Z</dcterms:created>
  <dcterms:modified xsi:type="dcterms:W3CDTF">2014-08-22T12:46:55Z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0x0101007CAEB9193B76DF47912400ED4136A7FB</vt:lpwstr>
  </property>
</Properties>
</file>